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3429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685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10287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1371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17145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20574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24003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2743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Gill Sans Light"/>
          <a:ea typeface="Gill Sans Light"/>
          <a:cs typeface="Gill Sans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>
        <a:font>
          <a:latin typeface="Gill Sans Light"/>
          <a:ea typeface="Gill Sans Light"/>
          <a:cs typeface="Gill Sans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>
        <a:font>
          <a:latin typeface="Gill Sans Light"/>
          <a:ea typeface="Gill Sans Light"/>
          <a:cs typeface="Gill Sans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>
        <a:font>
          <a:latin typeface="Gill Sans Light"/>
          <a:ea typeface="Gill Sans Light"/>
          <a:cs typeface="Gill Sans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>
        <a:font>
          <a:latin typeface="Gill Sans Light"/>
          <a:ea typeface="Gill Sans Light"/>
          <a:cs typeface="Gill Sans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>
        <a:font>
          <a:latin typeface="Gill Sans Light"/>
          <a:ea typeface="Gill Sans Light"/>
          <a:cs typeface="Gill Sans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>
        <a:font>
          <a:latin typeface="Gill Sans Light"/>
          <a:ea typeface="Gill Sans Light"/>
          <a:cs typeface="Gill Sans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>
        <a:font>
          <a:latin typeface="Gill Sans Light"/>
          <a:ea typeface="Gill Sans Light"/>
          <a:cs typeface="Gill Sans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5F7579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66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44500" y="1917700"/>
            <a:ext cx="15367000" cy="3035300"/>
          </a:xfrm>
          <a:prstGeom prst="rect">
            <a:avLst/>
          </a:prstGeom>
        </p:spPr>
        <p:txBody>
          <a:bodyPr anchor="b"/>
          <a:lstStyle>
            <a:lvl1pPr>
              <a:defRPr sz="9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44500" y="4940300"/>
            <a:ext cx="153670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44500" y="241300"/>
            <a:ext cx="15379700" cy="27940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9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444500" y="3022600"/>
            <a:ext cx="15367000" cy="3098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pic" sz="half" idx="13"/>
          </p:nvPr>
        </p:nvSpPr>
        <p:spPr>
          <a:xfrm>
            <a:off x="3268896" y="495300"/>
            <a:ext cx="9730114" cy="548878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xfrm>
            <a:off x="444500" y="6959600"/>
            <a:ext cx="15367000" cy="1206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3268896" y="495300"/>
            <a:ext cx="9730114" cy="548878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444500" y="6959600"/>
            <a:ext cx="15367000" cy="1206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pic" sz="half" idx="13"/>
          </p:nvPr>
        </p:nvSpPr>
        <p:spPr>
          <a:xfrm>
            <a:off x="9321800" y="636984"/>
            <a:ext cx="5626100" cy="7878925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444500" y="1295400"/>
            <a:ext cx="7366000" cy="328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444500" y="4572000"/>
            <a:ext cx="73660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pic" sz="half" idx="13"/>
          </p:nvPr>
        </p:nvSpPr>
        <p:spPr>
          <a:xfrm>
            <a:off x="9321800" y="636984"/>
            <a:ext cx="5626100" cy="7878925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444500" y="1295400"/>
            <a:ext cx="7366000" cy="328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444500" y="4572000"/>
            <a:ext cx="73660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pic" sz="quarter" idx="13"/>
          </p:nvPr>
        </p:nvSpPr>
        <p:spPr>
          <a:xfrm>
            <a:off x="10083800" y="2641600"/>
            <a:ext cx="4111350" cy="61849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half" idx="1"/>
          </p:nvPr>
        </p:nvSpPr>
        <p:spPr>
          <a:xfrm>
            <a:off x="444500" y="2984500"/>
            <a:ext cx="7366000" cy="5473700"/>
          </a:xfrm>
          <a:prstGeom prst="rect">
            <a:avLst/>
          </a:prstGeom>
        </p:spPr>
        <p:txBody>
          <a:bodyPr/>
          <a:lstStyle>
            <a:lvl1pPr marL="304800" indent="-304800">
              <a:lnSpc>
                <a:spcPct val="100000"/>
              </a:lnSpc>
              <a:defRPr sz="3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half" idx="1"/>
          </p:nvPr>
        </p:nvSpPr>
        <p:spPr>
          <a:xfrm>
            <a:off x="444500" y="2984500"/>
            <a:ext cx="7366000" cy="5473700"/>
          </a:xfrm>
          <a:prstGeom prst="rect">
            <a:avLst/>
          </a:prstGeom>
        </p:spPr>
        <p:txBody>
          <a:bodyPr/>
          <a:lstStyle>
            <a:lvl1pPr marL="304800" indent="-304800">
              <a:lnSpc>
                <a:spcPct val="100000"/>
              </a:lnSpc>
              <a:defRPr sz="3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sz="half" idx="1"/>
          </p:nvPr>
        </p:nvSpPr>
        <p:spPr>
          <a:xfrm>
            <a:off x="8445500" y="2984500"/>
            <a:ext cx="7366000" cy="5473700"/>
          </a:xfrm>
          <a:prstGeom prst="rect">
            <a:avLst/>
          </a:prstGeom>
        </p:spPr>
        <p:txBody>
          <a:bodyPr/>
          <a:lstStyle>
            <a:lvl1pPr marL="304800" indent="-304800">
              <a:lnSpc>
                <a:spcPct val="100000"/>
              </a:lnSpc>
              <a:defRPr sz="3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3400">
                <a:solidFill>
                  <a:srgbClr val="53535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sz="half" idx="13"/>
          </p:nvPr>
        </p:nvSpPr>
        <p:spPr>
          <a:xfrm>
            <a:off x="3268896" y="495300"/>
            <a:ext cx="9730114" cy="548878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44500" y="6400800"/>
            <a:ext cx="15367000" cy="1181100"/>
          </a:xfrm>
          <a:prstGeom prst="rect">
            <a:avLst/>
          </a:prstGeom>
        </p:spPr>
        <p:txBody>
          <a:bodyPr anchor="b"/>
          <a:lstStyle>
            <a:lvl1pPr>
              <a:defRPr sz="7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444500" y="7569200"/>
            <a:ext cx="153670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- Photo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pic" sz="half" idx="13"/>
          </p:nvPr>
        </p:nvSpPr>
        <p:spPr>
          <a:xfrm>
            <a:off x="3268896" y="495300"/>
            <a:ext cx="9730114" cy="548878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444500" y="6400800"/>
            <a:ext cx="15367000" cy="1181100"/>
          </a:xfrm>
          <a:prstGeom prst="rect">
            <a:avLst/>
          </a:prstGeom>
        </p:spPr>
        <p:txBody>
          <a:bodyPr anchor="b"/>
          <a:lstStyle>
            <a:lvl1pPr>
              <a:defRPr sz="9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444500" y="7569200"/>
            <a:ext cx="153670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444500" y="2984500"/>
            <a:ext cx="15367000" cy="5473700"/>
          </a:xfrm>
          <a:prstGeom prst="rect">
            <a:avLst/>
          </a:prstGeom>
        </p:spPr>
        <p:txBody>
          <a:bodyPr/>
          <a:lstStyle>
            <a:lvl1pPr marL="304800" indent="-304800"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44500" y="2984500"/>
            <a:ext cx="15367000" cy="5473700"/>
          </a:xfrm>
          <a:prstGeom prst="rect">
            <a:avLst/>
          </a:prstGeom>
        </p:spPr>
        <p:txBody>
          <a:bodyPr numCol="2" spcCol="768350" anchor="t"/>
          <a:lstStyle>
            <a:lvl1pPr marL="304800" indent="-304800"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>
              <a:lnSpc>
                <a:spcPct val="100000"/>
              </a:lnSpc>
              <a:defRPr sz="34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VClogo.pdf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4727518" y="7391400"/>
            <a:ext cx="1134783" cy="11811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44500" y="241300"/>
            <a:ext cx="15367000" cy="866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44500" y="241300"/>
            <a:ext cx="153670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7969250" y="8686800"/>
            <a:ext cx="317500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304800" marR="0" indent="-304800" algn="l" defTabSz="546100" rtl="0" latinLnBrk="0">
        <a:lnSpc>
          <a:spcPct val="120000"/>
        </a:lnSpc>
        <a:spcBef>
          <a:spcPts val="36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25252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685800" marR="0" indent="-304800" algn="l" defTabSz="546100" rtl="0" latinLnBrk="0">
        <a:lnSpc>
          <a:spcPct val="120000"/>
        </a:lnSpc>
        <a:spcBef>
          <a:spcPts val="36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25252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1066800" marR="0" indent="-304800" algn="l" defTabSz="546100" rtl="0" latinLnBrk="0">
        <a:lnSpc>
          <a:spcPct val="120000"/>
        </a:lnSpc>
        <a:spcBef>
          <a:spcPts val="36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25252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1447800" marR="0" indent="-304800" algn="l" defTabSz="546100" rtl="0" latinLnBrk="0">
        <a:lnSpc>
          <a:spcPct val="120000"/>
        </a:lnSpc>
        <a:spcBef>
          <a:spcPts val="36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25252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1828800" marR="0" indent="-304800" algn="l" defTabSz="546100" rtl="0" latinLnBrk="0">
        <a:lnSpc>
          <a:spcPct val="120000"/>
        </a:lnSpc>
        <a:spcBef>
          <a:spcPts val="36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25252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2209800" marR="0" indent="-304800" algn="l" defTabSz="546100" rtl="0" latinLnBrk="0">
        <a:lnSpc>
          <a:spcPct val="120000"/>
        </a:lnSpc>
        <a:spcBef>
          <a:spcPts val="36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25252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2590800" marR="0" indent="-304800" algn="l" defTabSz="546100" rtl="0" latinLnBrk="0">
        <a:lnSpc>
          <a:spcPct val="120000"/>
        </a:lnSpc>
        <a:spcBef>
          <a:spcPts val="36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25252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2971800" marR="0" indent="-304800" algn="l" defTabSz="546100" rtl="0" latinLnBrk="0">
        <a:lnSpc>
          <a:spcPct val="120000"/>
        </a:lnSpc>
        <a:spcBef>
          <a:spcPts val="36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25252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3352800" marR="0" indent="-304800" algn="l" defTabSz="546100" rtl="0" latinLnBrk="0">
        <a:lnSpc>
          <a:spcPct val="120000"/>
        </a:lnSpc>
        <a:spcBef>
          <a:spcPts val="36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525252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alidator.w3.org" TargetMode="External"/><Relationship Id="rId2" Type="http://schemas.openxmlformats.org/officeDocument/2006/relationships/hyperlink" Target="http://chrispederick.com/work/webdevelop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1999/xhtml" TargetMode="External"/><Relationship Id="rId2" Type="http://schemas.openxmlformats.org/officeDocument/2006/relationships/hyperlink" Target="http://www.w3.org/TR/xhtml1/DTD/xhtml1-transitional.dtd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arrycarays.com/" TargetMode="External"/><Relationship Id="rId2" Type="http://schemas.openxmlformats.org/officeDocument/2006/relationships/hyperlink" Target="https://www.svcseattle.com/assets/images/logo.gi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svc2@mortie.net" TargetMode="External"/><Relationship Id="rId2" Type="http://schemas.openxmlformats.org/officeDocument/2006/relationships/hyperlink" Target="mailto:svc1@mortie.ne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svc3@mortie.net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create.com/svc" TargetMode="External"/><Relationship Id="rId2" Type="http://schemas.openxmlformats.org/officeDocument/2006/relationships/hyperlink" Target="mailto:michael@mocreate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444500" y="5422899"/>
            <a:ext cx="15367000" cy="3152689"/>
          </a:xfrm>
          <a:prstGeom prst="rect">
            <a:avLst/>
          </a:prstGeom>
        </p:spPr>
        <p:txBody>
          <a:bodyPr/>
          <a:lstStyle/>
          <a:p>
            <a:r>
              <a:rPr dirty="0"/>
              <a:t>HTML and CSS: Level I</a:t>
            </a:r>
            <a:br>
              <a:rPr dirty="0"/>
            </a:br>
            <a:endParaRPr dirty="0"/>
          </a:p>
        </p:txBody>
      </p:sp>
      <p:pic>
        <p:nvPicPr>
          <p:cNvPr id="182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537632"/>
            <a:ext cx="8208816" cy="5016501"/>
          </a:xfrm>
          <a:prstGeom prst="rect">
            <a:avLst/>
          </a:prstGeom>
          <a:ln w="12700">
            <a:miter lim="400000"/>
          </a:ln>
          <a:effectLst>
            <a:outerShdw blurRad="381000" dist="25400" dir="2700000" rotWithShape="0">
              <a:srgbClr val="000000">
                <a:alpha val="10000"/>
              </a:srgbClr>
            </a:outerShdw>
          </a:effectLst>
        </p:spPr>
      </p:pic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444500" y="6997700"/>
            <a:ext cx="15367000" cy="1701800"/>
          </a:xfrm>
          <a:prstGeom prst="rect">
            <a:avLst/>
          </a:prstGeom>
        </p:spPr>
        <p:txBody>
          <a:bodyPr/>
          <a:lstStyle/>
          <a:p>
            <a:pPr>
              <a:buClrTx/>
              <a:defRPr sz="6600" cap="all"/>
            </a:pPr>
            <a:r>
              <a:rPr lang="en-US" sz="3600" dirty="0"/>
              <a:t>Beck Johnson</a:t>
            </a:r>
            <a:r>
              <a:rPr sz="3600" dirty="0"/>
              <a:t>, instructor</a:t>
            </a:r>
          </a:p>
          <a:p>
            <a:pPr>
              <a:buClrTx/>
              <a:defRPr sz="6600" cap="all"/>
            </a:pPr>
            <a:r>
              <a:rPr sz="3600" dirty="0"/>
              <a:t>WEEK 1 • </a:t>
            </a:r>
            <a:r>
              <a:rPr lang="en-US" sz="3600" dirty="0"/>
              <a:t>23</a:t>
            </a:r>
            <a:r>
              <a:rPr sz="3600" dirty="0"/>
              <a:t> </a:t>
            </a:r>
            <a:r>
              <a:rPr sz="3600"/>
              <a:t>JANUARY 201</a:t>
            </a:r>
            <a:r>
              <a:rPr lang="en-US" sz="3600"/>
              <a:t>7</a:t>
            </a:r>
            <a:endParaRPr sz="36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THAT, in a diagram</a:t>
            </a:r>
          </a:p>
        </p:txBody>
      </p:sp>
      <p:sp>
        <p:nvSpPr>
          <p:cNvPr id="216" name="Shape 216"/>
          <p:cNvSpPr/>
          <p:nvPr/>
        </p:nvSpPr>
        <p:spPr>
          <a:xfrm>
            <a:off x="5953842" y="2260599"/>
            <a:ext cx="4195762" cy="2097743"/>
          </a:xfrm>
          <a:prstGeom prst="roundRect">
            <a:avLst>
              <a:gd name="adj" fmla="val 11102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4800"/>
              <a:t>HTML</a:t>
            </a:r>
            <a:br>
              <a:rPr sz="4800"/>
            </a:br>
            <a:r>
              <a:t>(content)</a:t>
            </a:r>
          </a:p>
        </p:txBody>
      </p:sp>
      <p:sp>
        <p:nvSpPr>
          <p:cNvPr id="217" name="Shape 217"/>
          <p:cNvSpPr/>
          <p:nvPr/>
        </p:nvSpPr>
        <p:spPr>
          <a:xfrm>
            <a:off x="9653509" y="5357159"/>
            <a:ext cx="4195762" cy="2097742"/>
          </a:xfrm>
          <a:prstGeom prst="roundRect">
            <a:avLst>
              <a:gd name="adj" fmla="val 11102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4800"/>
              <a:t>DOM</a:t>
            </a:r>
            <a:br>
              <a:rPr sz="4800"/>
            </a:br>
            <a:r>
              <a:t>(code)</a:t>
            </a:r>
          </a:p>
        </p:txBody>
      </p:sp>
      <p:sp>
        <p:nvSpPr>
          <p:cNvPr id="218" name="Shape 218"/>
          <p:cNvSpPr/>
          <p:nvPr/>
        </p:nvSpPr>
        <p:spPr>
          <a:xfrm>
            <a:off x="2660575" y="5357159"/>
            <a:ext cx="4195762" cy="2097742"/>
          </a:xfrm>
          <a:prstGeom prst="roundRect">
            <a:avLst>
              <a:gd name="adj" fmla="val 11102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4800"/>
              <a:t>CSS</a:t>
            </a:r>
            <a:r>
              <a:t> </a:t>
            </a:r>
            <a:br/>
            <a:r>
              <a:t>(design)</a:t>
            </a:r>
          </a:p>
        </p:txBody>
      </p:sp>
      <p:sp>
        <p:nvSpPr>
          <p:cNvPr id="219" name="Shape 219"/>
          <p:cNvSpPr/>
          <p:nvPr/>
        </p:nvSpPr>
        <p:spPr>
          <a:xfrm>
            <a:off x="9410700" y="4356100"/>
            <a:ext cx="992266" cy="992267"/>
          </a:xfrm>
          <a:prstGeom prst="line">
            <a:avLst/>
          </a:prstGeom>
          <a:ln w="635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 flipH="1">
            <a:off x="5538865" y="4363140"/>
            <a:ext cx="985227" cy="985227"/>
          </a:xfrm>
          <a:prstGeom prst="line">
            <a:avLst/>
          </a:prstGeom>
          <a:ln w="635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 flipH="1">
            <a:off x="6834265" y="6415167"/>
            <a:ext cx="2848394" cy="1"/>
          </a:xfrm>
          <a:prstGeom prst="line">
            <a:avLst/>
          </a:prstGeom>
          <a:ln w="635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22" name="Flat_for_Linux-Edit_Text-27-Edit_Text_256x256.png-256x2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0876" y="1941832"/>
            <a:ext cx="20193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de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317" y="5138564"/>
            <a:ext cx="1600204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let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7793" y="4927607"/>
            <a:ext cx="2019301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HTML Overview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"/>
          </p:nvPr>
        </p:nvSpPr>
        <p:spPr>
          <a:xfrm>
            <a:off x="6489700" y="2768600"/>
            <a:ext cx="7962900" cy="568960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HTML5 is the newest markup </a:t>
            </a:r>
            <a:br/>
            <a:r>
              <a:t>language for websites</a:t>
            </a:r>
          </a:p>
          <a:p>
            <a:pPr>
              <a:defRPr sz="3600"/>
            </a:pPr>
            <a:r>
              <a:t>Evolving standard that works in</a:t>
            </a:r>
            <a:br/>
            <a:r>
              <a:t>modern browsers</a:t>
            </a:r>
          </a:p>
          <a:p>
            <a:pPr>
              <a:defRPr sz="3600"/>
            </a:pPr>
            <a:r>
              <a:t>A more-flexible successor to the previous version, XHTML</a:t>
            </a:r>
          </a:p>
          <a:p>
            <a:pPr>
              <a:defRPr sz="3600"/>
            </a:pPr>
            <a:r>
              <a:t>We’ll learn HTML5 with an occasional nod to XHTML</a:t>
            </a:r>
          </a:p>
        </p:txBody>
      </p:sp>
      <p:pic>
        <p:nvPicPr>
          <p:cNvPr id="228" name="image12.png"/>
          <p:cNvPicPr>
            <a:picLocks/>
          </p:cNvPicPr>
          <p:nvPr/>
        </p:nvPicPr>
        <p:blipFill>
          <a:blip r:embed="rId2">
            <a:extLst/>
          </a:blip>
          <a:srcRect r="53845"/>
          <a:stretch>
            <a:fillRect/>
          </a:stretch>
        </p:blipFill>
        <p:spPr>
          <a:xfrm>
            <a:off x="889000" y="2719799"/>
            <a:ext cx="4229100" cy="5600701"/>
          </a:xfrm>
          <a:prstGeom prst="rect">
            <a:avLst/>
          </a:prstGeom>
          <a:ln w="12700">
            <a:miter lim="400000"/>
          </a:ln>
          <a:effectLst>
            <a:outerShdw blurRad="381000" dist="25400" dir="2700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Editing tools and testing environments</a:t>
            </a:r>
          </a:p>
        </p:txBody>
      </p:sp>
      <p:pic>
        <p:nvPicPr>
          <p:cNvPr id="231" name="icModelPap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1181" y="3672016"/>
            <a:ext cx="4927600" cy="492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EditING TOOLS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812800" y="6731000"/>
            <a:ext cx="14973300" cy="15875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200"/>
            </a:lvl1pPr>
          </a:lstStyle>
          <a:p>
            <a:r>
              <a:t>Moderately-priced to free. Since HTML is ultimately a marked-up text file, it can be opened in a myriad of editors without issues.</a:t>
            </a:r>
          </a:p>
        </p:txBody>
      </p:sp>
      <p:sp>
        <p:nvSpPr>
          <p:cNvPr id="235" name="Shape 235"/>
          <p:cNvSpPr/>
          <p:nvPr/>
        </p:nvSpPr>
        <p:spPr>
          <a:xfrm>
            <a:off x="977900" y="5289550"/>
            <a:ext cx="20701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Dreamweaver</a:t>
            </a:r>
          </a:p>
        </p:txBody>
      </p:sp>
      <p:sp>
        <p:nvSpPr>
          <p:cNvPr id="236" name="Shape 236"/>
          <p:cNvSpPr/>
          <p:nvPr/>
        </p:nvSpPr>
        <p:spPr>
          <a:xfrm>
            <a:off x="3784600" y="5283200"/>
            <a:ext cx="12573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Coda</a:t>
            </a:r>
          </a:p>
        </p:txBody>
      </p:sp>
      <p:sp>
        <p:nvSpPr>
          <p:cNvPr id="237" name="Shape 237"/>
          <p:cNvSpPr/>
          <p:nvPr/>
        </p:nvSpPr>
        <p:spPr>
          <a:xfrm>
            <a:off x="5638800" y="5289550"/>
            <a:ext cx="20701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TextWrangler</a:t>
            </a:r>
          </a:p>
        </p:txBody>
      </p:sp>
      <p:sp>
        <p:nvSpPr>
          <p:cNvPr id="238" name="Shape 238"/>
          <p:cNvSpPr/>
          <p:nvPr/>
        </p:nvSpPr>
        <p:spPr>
          <a:xfrm>
            <a:off x="8305800" y="5283200"/>
            <a:ext cx="15748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BBEdit</a:t>
            </a:r>
          </a:p>
        </p:txBody>
      </p:sp>
      <p:sp>
        <p:nvSpPr>
          <p:cNvPr id="239" name="Shape 239"/>
          <p:cNvSpPr/>
          <p:nvPr/>
        </p:nvSpPr>
        <p:spPr>
          <a:xfrm>
            <a:off x="10833100" y="5289550"/>
            <a:ext cx="13843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TextMate</a:t>
            </a:r>
          </a:p>
        </p:txBody>
      </p:sp>
      <p:grpSp>
        <p:nvGrpSpPr>
          <p:cNvPr id="246" name="Group 246"/>
          <p:cNvGrpSpPr/>
          <p:nvPr/>
        </p:nvGrpSpPr>
        <p:grpSpPr>
          <a:xfrm>
            <a:off x="1168400" y="2819400"/>
            <a:ext cx="13906500" cy="2286069"/>
            <a:chOff x="0" y="0"/>
            <a:chExt cx="13906500" cy="2286068"/>
          </a:xfrm>
        </p:grpSpPr>
        <p:pic>
          <p:nvPicPr>
            <p:cNvPr id="240" name="image1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70187"/>
              <a:ext cx="1843193" cy="17932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image1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44610" y="294087"/>
              <a:ext cx="1815800" cy="181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image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484844" y="165424"/>
              <a:ext cx="2120645" cy="2120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image1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27028" y="0"/>
              <a:ext cx="2279193" cy="2279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17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929456" y="128663"/>
              <a:ext cx="2113767" cy="2113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Adobe_Edge_Code_Preview_icon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899900" y="203200"/>
              <a:ext cx="2006600" cy="200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7" name="Shape 247"/>
          <p:cNvSpPr/>
          <p:nvPr/>
        </p:nvSpPr>
        <p:spPr>
          <a:xfrm>
            <a:off x="13042900" y="5289550"/>
            <a:ext cx="20701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Edge Code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TESTING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xfrm>
            <a:off x="444500" y="6172200"/>
            <a:ext cx="15367000" cy="13970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800"/>
            </a:lvl1pPr>
          </a:lstStyle>
          <a:p>
            <a:r>
              <a:t>HTML and CSS require testing in a number of browsers...</a:t>
            </a:r>
          </a:p>
        </p:txBody>
      </p:sp>
      <p:pic>
        <p:nvPicPr>
          <p:cNvPr id="251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1300" y="2797934"/>
            <a:ext cx="2011896" cy="2011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2787" y="2695368"/>
            <a:ext cx="2006601" cy="200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7904" y="2608581"/>
            <a:ext cx="22098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30167" y="2813331"/>
            <a:ext cx="1984136" cy="198413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2844800" y="5073650"/>
            <a:ext cx="20701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IE8, 9, 10</a:t>
            </a:r>
          </a:p>
        </p:txBody>
      </p:sp>
      <p:sp>
        <p:nvSpPr>
          <p:cNvPr id="256" name="Shape 256"/>
          <p:cNvSpPr/>
          <p:nvPr/>
        </p:nvSpPr>
        <p:spPr>
          <a:xfrm>
            <a:off x="5816600" y="5067300"/>
            <a:ext cx="12573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Chrome</a:t>
            </a:r>
          </a:p>
        </p:txBody>
      </p:sp>
      <p:sp>
        <p:nvSpPr>
          <p:cNvPr id="257" name="Shape 257"/>
          <p:cNvSpPr/>
          <p:nvPr/>
        </p:nvSpPr>
        <p:spPr>
          <a:xfrm>
            <a:off x="8051800" y="5073650"/>
            <a:ext cx="20701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Safari</a:t>
            </a:r>
          </a:p>
        </p:txBody>
      </p:sp>
      <p:sp>
        <p:nvSpPr>
          <p:cNvPr id="258" name="Shape 258"/>
          <p:cNvSpPr/>
          <p:nvPr/>
        </p:nvSpPr>
        <p:spPr>
          <a:xfrm>
            <a:off x="10972800" y="5067300"/>
            <a:ext cx="15748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Firefox 5+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MORE TESTING.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xfrm>
            <a:off x="444500" y="6172200"/>
            <a:ext cx="15367000" cy="13970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800"/>
            </a:lvl1pPr>
          </a:lstStyle>
          <a:p>
            <a:r>
              <a:t>... and operating systems, for desktop, mobile and tablet.</a:t>
            </a:r>
          </a:p>
        </p:txBody>
      </p:sp>
      <p:sp>
        <p:nvSpPr>
          <p:cNvPr id="262" name="Shape 262"/>
          <p:cNvSpPr/>
          <p:nvPr/>
        </p:nvSpPr>
        <p:spPr>
          <a:xfrm>
            <a:off x="2844800" y="5073650"/>
            <a:ext cx="20701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Mac OS</a:t>
            </a:r>
          </a:p>
        </p:txBody>
      </p:sp>
      <p:sp>
        <p:nvSpPr>
          <p:cNvPr id="263" name="Shape 263"/>
          <p:cNvSpPr/>
          <p:nvPr/>
        </p:nvSpPr>
        <p:spPr>
          <a:xfrm>
            <a:off x="5816600" y="5067300"/>
            <a:ext cx="13843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Windows</a:t>
            </a:r>
          </a:p>
        </p:txBody>
      </p:sp>
      <p:sp>
        <p:nvSpPr>
          <p:cNvPr id="264" name="Shape 264"/>
          <p:cNvSpPr/>
          <p:nvPr/>
        </p:nvSpPr>
        <p:spPr>
          <a:xfrm>
            <a:off x="8051800" y="5073650"/>
            <a:ext cx="20701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iPhone, iPad</a:t>
            </a:r>
          </a:p>
        </p:txBody>
      </p:sp>
      <p:sp>
        <p:nvSpPr>
          <p:cNvPr id="265" name="Shape 265"/>
          <p:cNvSpPr/>
          <p:nvPr/>
        </p:nvSpPr>
        <p:spPr>
          <a:xfrm>
            <a:off x="11023600" y="5067300"/>
            <a:ext cx="15748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Android</a:t>
            </a:r>
          </a:p>
        </p:txBody>
      </p:sp>
      <p:pic>
        <p:nvPicPr>
          <p:cNvPr id="266" name="Apple-Logo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8788" y="2578100"/>
            <a:ext cx="1708312" cy="209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os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9900" y="2628900"/>
            <a:ext cx="20066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the_new_windows_logo__original_and_colored__by_dakirby309-d4q2yb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90800"/>
            <a:ext cx="1899772" cy="208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androi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18800" y="2590800"/>
            <a:ext cx="2070100" cy="207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Validation and Tools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635000" y="2565400"/>
            <a:ext cx="14465300" cy="6057900"/>
          </a:xfrm>
          <a:prstGeom prst="rect">
            <a:avLst/>
          </a:prstGeom>
        </p:spPr>
        <p:txBody>
          <a:bodyPr/>
          <a:lstStyle/>
          <a:p>
            <a:pPr marL="430305" indent="-430305">
              <a:defRPr sz="4800"/>
            </a:pPr>
            <a:r>
              <a:t>The web-developer plugin for Firefox and Chrome</a:t>
            </a:r>
            <a:br/>
            <a:r>
              <a:rPr u="sng">
                <a:hlinkClick r:id="rId2"/>
              </a:rPr>
              <a:t>http://chrispederick.com/work/webdeveloper/</a:t>
            </a:r>
            <a:r>
              <a:t> </a:t>
            </a:r>
          </a:p>
          <a:p>
            <a:pPr marL="430305" indent="-430305">
              <a:defRPr sz="4800"/>
            </a:pPr>
            <a:r>
              <a:t>Validate your code</a:t>
            </a:r>
            <a:br/>
            <a:r>
              <a:rPr u="sng">
                <a:hlinkClick r:id="rId3"/>
              </a:rPr>
              <a:t>http://validator.w3.org</a:t>
            </a:r>
            <a:r>
              <a:t> </a:t>
            </a:r>
          </a:p>
          <a:p>
            <a:pPr marL="430305" indent="-430305">
              <a:defRPr sz="4800"/>
            </a:pPr>
            <a:r>
              <a:t>Built into Dreamweaver</a:t>
            </a:r>
          </a:p>
          <a:p>
            <a:pPr marL="430305" indent="-430305">
              <a:defRPr sz="4800"/>
            </a:pPr>
            <a:r>
              <a:t>Chrome Developer Tools</a:t>
            </a:r>
          </a:p>
        </p:txBody>
      </p:sp>
      <p:pic>
        <p:nvPicPr>
          <p:cNvPr id="273" name="unnam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81221" y="3995008"/>
            <a:ext cx="2159000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HTML PAGE STRUCTURE</a:t>
            </a:r>
          </a:p>
        </p:txBody>
      </p:sp>
      <p:pic>
        <p:nvPicPr>
          <p:cNvPr id="276" name="code-icon-2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1700" y="2552700"/>
            <a:ext cx="6619875" cy="529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Tags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444500" y="1993900"/>
            <a:ext cx="15367000" cy="6680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1400"/>
              </a:spcBef>
              <a:buSzTx/>
              <a:buNone/>
              <a:defRPr sz="4800"/>
            </a:pPr>
            <a:r>
              <a:rPr dirty="0"/>
              <a:t>HTML elements use tags:</a:t>
            </a:r>
          </a:p>
          <a:p>
            <a:pPr marL="0" indent="0" algn="ctr">
              <a:spcBef>
                <a:spcPts val="1400"/>
              </a:spcBef>
              <a:buSzTx/>
              <a:buNone/>
              <a:defRPr sz="4800">
                <a:solidFill>
                  <a:srgbClr val="0433FF"/>
                </a:solidFill>
              </a:defRPr>
            </a:pPr>
            <a:r>
              <a:rPr dirty="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&lt;element&gt;</a:t>
            </a:r>
            <a:r>
              <a:rPr dirty="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rPr>
              <a:t>content</a:t>
            </a:r>
            <a:r>
              <a:rPr dirty="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&lt;/element&gt;</a:t>
            </a:r>
          </a:p>
          <a:p>
            <a:pPr marL="0" indent="0" algn="ctr">
              <a:spcBef>
                <a:spcPts val="1400"/>
              </a:spcBef>
              <a:buSzTx/>
              <a:buNone/>
              <a:defRPr sz="4800"/>
            </a:pPr>
            <a:endParaRPr sz="3600" dirty="0">
              <a:latin typeface="Andale Mono"/>
              <a:ea typeface="Andale Mono"/>
              <a:cs typeface="Andale Mono"/>
              <a:sym typeface="Andale Mono"/>
            </a:endParaRPr>
          </a:p>
          <a:p>
            <a:pPr marL="0" indent="0" algn="ctr">
              <a:spcBef>
                <a:spcPts val="1400"/>
              </a:spcBef>
              <a:buSzTx/>
              <a:buNone/>
              <a:defRPr sz="4800"/>
            </a:pPr>
            <a:r>
              <a:rPr dirty="0"/>
              <a:t>Content above is affected by the element that surrounds it, so</a:t>
            </a:r>
          </a:p>
          <a:p>
            <a:pPr marL="0" indent="0" algn="ctr">
              <a:spcBef>
                <a:spcPts val="1400"/>
              </a:spcBef>
              <a:buSzTx/>
              <a:buNone/>
              <a:defRPr sz="4800"/>
            </a:pPr>
            <a:r>
              <a:rPr dirty="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&lt;p&gt;</a:t>
            </a:r>
            <a:r>
              <a:rPr dirty="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rPr>
              <a:t>This is a line of text.</a:t>
            </a:r>
            <a:r>
              <a:rPr dirty="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&lt;/p&gt;</a:t>
            </a:r>
            <a:br>
              <a:rPr dirty="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br>
              <a:rPr dirty="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rPr dirty="0"/>
              <a:t>is classified as a paragraph.</a:t>
            </a:r>
          </a:p>
        </p:txBody>
      </p:sp>
      <p:pic>
        <p:nvPicPr>
          <p:cNvPr id="280" name="ta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0" y="177800"/>
            <a:ext cx="3340100" cy="334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Starting Document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444500" y="2197100"/>
            <a:ext cx="15367000" cy="62611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464184">
              <a:spcBef>
                <a:spcPts val="3000"/>
              </a:spcBef>
              <a:buSzTx/>
              <a:buNone/>
              <a:defRPr sz="289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&lt;!doctype html&gt;</a:t>
            </a:r>
            <a:b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&lt;html&gt; </a:t>
            </a:r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&lt;head&gt;  </a:t>
            </a:r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&lt;meta charset="UTF-8"&gt;  </a:t>
            </a:r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</a:t>
            </a:r>
            <a:r>
              <a:rPr>
                <a:solidFill>
                  <a:srgbClr val="5E5E5E"/>
                </a:solidFill>
              </a:rPr>
              <a:t>&lt;!--  Author: Me | Date: Today | Assignment: First Project --&gt;  </a:t>
            </a:r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&lt;title&gt;</a:t>
            </a:r>
            <a:r>
              <a:rPr>
                <a:solidFill>
                  <a:srgbClr val="000000"/>
                </a:solidFill>
              </a:rPr>
              <a:t>My First Page</a:t>
            </a:r>
            <a:r>
              <a:t>&lt;/title&gt; </a:t>
            </a:r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&lt;/head&gt; </a:t>
            </a:r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endParaRPr/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&lt;body&gt; </a:t>
            </a:r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&lt;h1&gt;</a:t>
            </a:r>
            <a:r>
              <a:rPr>
                <a:solidFill>
                  <a:srgbClr val="000000"/>
                </a:solidFill>
              </a:rPr>
              <a:t>The body is what the browser sees.</a:t>
            </a:r>
            <a:r>
              <a:t>&lt;/h1&gt;</a:t>
            </a:r>
          </a:p>
          <a:p>
            <a:pPr marL="0" lvl="1" indent="32385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&lt;p&gt;</a:t>
            </a:r>
            <a:r>
              <a:rPr>
                <a:solidFill>
                  <a:srgbClr val="000000"/>
                </a:solidFill>
              </a:rPr>
              <a:t>Several ways to format text.</a:t>
            </a:r>
            <a:r>
              <a:t>&lt;/p&gt;</a:t>
            </a:r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&lt;/body&gt; </a:t>
            </a:r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endParaRPr/>
          </a:p>
          <a:p>
            <a:pPr marL="0" indent="0" defTabSz="464184">
              <a:spcBef>
                <a:spcPts val="0"/>
              </a:spcBef>
              <a:buSzTx/>
              <a:buNone/>
              <a:defRPr sz="289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&lt;/html&gt;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 OVERVIEW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xfrm>
            <a:off x="508000" y="2260600"/>
            <a:ext cx="12382500" cy="6197600"/>
          </a:xfrm>
          <a:prstGeom prst="rect">
            <a:avLst/>
          </a:prstGeom>
        </p:spPr>
        <p:txBody>
          <a:bodyPr/>
          <a:lstStyle/>
          <a:p>
            <a:pPr marL="376517" indent="-376517">
              <a:spcBef>
                <a:spcPts val="2400"/>
              </a:spcBef>
              <a:defRPr sz="4200"/>
            </a:pPr>
            <a:r>
              <a:t>The basic structure of HTML, CSS</a:t>
            </a:r>
          </a:p>
          <a:p>
            <a:pPr marL="376517" indent="-376517">
              <a:spcBef>
                <a:spcPts val="2400"/>
              </a:spcBef>
              <a:defRPr sz="4200"/>
            </a:pPr>
            <a:r>
              <a:t>Building page structure and navigation</a:t>
            </a:r>
          </a:p>
          <a:p>
            <a:pPr marL="376517" indent="-376517">
              <a:spcBef>
                <a:spcPts val="2400"/>
              </a:spcBef>
              <a:defRPr sz="4200"/>
            </a:pPr>
            <a:r>
              <a:t>Preparing images for use on the web</a:t>
            </a:r>
          </a:p>
          <a:p>
            <a:pPr marL="376517" indent="-376517">
              <a:spcBef>
                <a:spcPts val="2400"/>
              </a:spcBef>
              <a:defRPr sz="4200"/>
            </a:pPr>
            <a:r>
              <a:t>Using CSS to stylize and format webpages</a:t>
            </a:r>
          </a:p>
          <a:p>
            <a:pPr marL="376517" indent="-376517">
              <a:spcBef>
                <a:spcPts val="2400"/>
              </a:spcBef>
              <a:defRPr sz="4200"/>
            </a:pPr>
            <a:r>
              <a:t>Coding techniques to improve a site’s performance on web searches</a:t>
            </a:r>
          </a:p>
          <a:p>
            <a:pPr marL="376517" indent="-376517">
              <a:spcBef>
                <a:spcPts val="2400"/>
              </a:spcBef>
              <a:defRPr sz="4200"/>
            </a:pPr>
            <a:r>
              <a:t>Overview of site hosting, FTP, and domains</a:t>
            </a:r>
          </a:p>
        </p:txBody>
      </p:sp>
      <p:pic>
        <p:nvPicPr>
          <p:cNvPr id="187" name="magnifying-glass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313995">
            <a:off x="11211195" y="1447800"/>
            <a:ext cx="4841606" cy="537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DOCTYPE Declaration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idx="1"/>
          </p:nvPr>
        </p:nvSpPr>
        <p:spPr>
          <a:xfrm>
            <a:off x="292100" y="2044700"/>
            <a:ext cx="15367000" cy="6324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&lt;!doctype html&gt;</a:t>
            </a:r>
          </a:p>
          <a:p>
            <a:pPr marL="0" indent="0" algn="ctr">
              <a:buSzTx/>
              <a:buNone/>
              <a:defRPr sz="4800"/>
            </a:pPr>
            <a:endParaRPr>
              <a:solidFill>
                <a:srgbClr val="0096FF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marL="0" indent="0" algn="ctr">
              <a:buSzTx/>
              <a:buNone/>
              <a:defRPr sz="4800"/>
            </a:pPr>
            <a:r>
              <a:t>The very first thing in any HTML document, before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&lt;html&gt; </a:t>
            </a:r>
          </a:p>
          <a:p>
            <a:pPr marL="0" indent="0" algn="ctr">
              <a:buSzTx/>
              <a:buNone/>
              <a:defRPr sz="4800"/>
            </a:pPr>
            <a:r>
              <a:t>It’s not an HTML tag</a:t>
            </a:r>
          </a:p>
          <a:p>
            <a:pPr marL="0" indent="0" algn="ctr">
              <a:buSzTx/>
              <a:buNone/>
              <a:defRPr sz="4800"/>
            </a:pPr>
            <a:r>
              <a:t>It’s an instruction to the web browser about </a:t>
            </a:r>
            <a:br/>
            <a:r>
              <a:t>what version of HTML the page is written 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HTML5 and XHTML DOCTYPES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xfrm>
            <a:off x="444500" y="2705100"/>
            <a:ext cx="15367000" cy="51943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&lt;!doctype html&gt;</a:t>
            </a:r>
          </a:p>
          <a:p>
            <a:pPr marL="0" indent="0" algn="ctr">
              <a:buSzTx/>
              <a:buNone/>
              <a:defRPr sz="4800"/>
            </a:pPr>
            <a:endParaRPr>
              <a:solidFill>
                <a:srgbClr val="0096FF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marL="0" indent="0" algn="ctr">
              <a:buSzTx/>
              <a:buNone/>
              <a:defRPr sz="30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&lt;!DOCTYPE html PUBLIC "-//W3C//DTD XHTML 1.0 Transitional//EN"         </a:t>
            </a:r>
            <a:br/>
            <a:r>
              <a:t>"</a:t>
            </a:r>
            <a:r>
              <a:rPr>
                <a:hlinkClick r:id="rId2"/>
              </a:rPr>
              <a:t>http://www.w3.org/TR/xhtml1/DTD/xhtml1-transitional.dtd</a:t>
            </a:r>
            <a:r>
              <a:t>"&gt;</a:t>
            </a:r>
            <a:br/>
            <a:r>
              <a:t>&lt;html xmlns="</a:t>
            </a:r>
            <a:r>
              <a:rPr>
                <a:hlinkClick r:id="rId3"/>
              </a:rPr>
              <a:t>http://www.w3.org/1999/xhtml</a:t>
            </a:r>
            <a:r>
              <a:t>"&gt;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HTML Declaration</a:t>
            </a:r>
          </a:p>
        </p:txBody>
      </p:sp>
      <p:sp>
        <p:nvSpPr>
          <p:cNvPr id="292" name="Shape 292"/>
          <p:cNvSpPr/>
          <p:nvPr/>
        </p:nvSpPr>
        <p:spPr>
          <a:xfrm>
            <a:off x="419100" y="2044700"/>
            <a:ext cx="15367000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3600"/>
              </a:spcBef>
              <a:buClr>
                <a:srgbClr val="535353"/>
              </a:buClr>
              <a:defRPr sz="48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&lt;html&gt;</a:t>
            </a:r>
          </a:p>
          <a:p>
            <a:pPr>
              <a:spcBef>
                <a:spcPts val="3600"/>
              </a:spcBef>
              <a:buClr>
                <a:srgbClr val="535353"/>
              </a:buClr>
              <a:defRPr sz="4800"/>
            </a:pPr>
            <a:endParaRPr>
              <a:solidFill>
                <a:srgbClr val="0096FF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8">
              <a:spcBef>
                <a:spcPts val="3600"/>
              </a:spcBef>
              <a:buClr>
                <a:srgbClr val="535353"/>
              </a:buClr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t>This is the top line and declares to a browser: </a:t>
            </a:r>
            <a:br/>
            <a:r>
              <a:t>“Hey - I’m an HTML doc - treat me as such”</a:t>
            </a:r>
          </a:p>
        </p:txBody>
      </p:sp>
      <p:pic>
        <p:nvPicPr>
          <p:cNvPr id="293" name="bullhor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044700"/>
            <a:ext cx="4038600" cy="403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 Declaration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idx="1"/>
          </p:nvPr>
        </p:nvSpPr>
        <p:spPr>
          <a:xfrm>
            <a:off x="444500" y="1981200"/>
            <a:ext cx="15367000" cy="6451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&lt;head&gt;</a:t>
            </a:r>
          </a:p>
          <a:p>
            <a:pPr marL="0" indent="0" algn="ctr">
              <a:buSzTx/>
              <a:buNone/>
              <a:defRPr sz="4800"/>
            </a:pPr>
            <a:r>
              <a:t> </a:t>
            </a:r>
          </a:p>
          <a:p>
            <a:pPr marL="0" indent="0" algn="ctr">
              <a:buSzTx/>
              <a:buNone/>
              <a:defRPr sz="4800"/>
            </a:pPr>
            <a:r>
              <a:t>Container for all the head elements (unseen in browser)</a:t>
            </a:r>
          </a:p>
          <a:p>
            <a:pPr marL="0" indent="0" algn="ctr">
              <a:buSzTx/>
              <a:buNone/>
              <a:defRPr sz="4800"/>
            </a:pPr>
            <a:r>
              <a:t>Must include a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&lt;title&gt;</a:t>
            </a:r>
            <a:r>
              <a:t> for the document</a:t>
            </a:r>
          </a:p>
          <a:p>
            <a:pPr marL="0" indent="0" algn="ctr">
              <a:buSzTx/>
              <a:buNone/>
              <a:defRPr sz="4800"/>
            </a:pPr>
            <a:r>
              <a:t>Can include scripts, styles, meta information for search engines, and much more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Meta tags</a:t>
            </a:r>
          </a:p>
        </p:txBody>
      </p:sp>
      <p:sp>
        <p:nvSpPr>
          <p:cNvPr id="299" name="Shape 2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  <a:defRPr sz="48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&lt;meta charset="UTF-8"&gt;</a:t>
            </a:r>
          </a:p>
          <a:p>
            <a:pPr marL="0" indent="0" algn="ctr">
              <a:buSzTx/>
              <a:buNone/>
              <a:defRPr sz="4800"/>
            </a:pPr>
            <a:r>
              <a:t>Meta elements are typically used to specify </a:t>
            </a:r>
            <a:br/>
            <a:r>
              <a:t>page description, keywords, author of the document, </a:t>
            </a:r>
            <a:br/>
            <a:r>
              <a:t>last modified, and other metadata</a:t>
            </a:r>
          </a:p>
          <a:p>
            <a:pPr marL="0" indent="0" algn="ctr">
              <a:buSzTx/>
              <a:buNone/>
              <a:defRPr sz="4800"/>
            </a:pPr>
            <a:r>
              <a:t>UTF-8 represents Unicode, a system</a:t>
            </a:r>
            <a:br/>
            <a:r>
              <a:t>to handle text consistently in a variety of languages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&lt;!-- comments --&gt;</a:t>
            </a:r>
          </a:p>
        </p:txBody>
      </p:sp>
      <p:sp>
        <p:nvSpPr>
          <p:cNvPr id="302" name="Shape 302"/>
          <p:cNvSpPr>
            <a:spLocks noGrp="1"/>
          </p:cNvSpPr>
          <p:nvPr>
            <p:ph type="body" idx="1"/>
          </p:nvPr>
        </p:nvSpPr>
        <p:spPr>
          <a:xfrm>
            <a:off x="444500" y="2349500"/>
            <a:ext cx="15367000" cy="5918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 algn="ctr">
              <a:buSzTx/>
              <a:buNone/>
              <a:defRPr sz="3000"/>
            </a:pPr>
            <a:r>
              <a:rPr>
                <a:solidFill>
                  <a:srgbClr val="5E5E5E"/>
                </a:solidFill>
                <a:latin typeface="Andale Mono"/>
                <a:ea typeface="Andale Mono"/>
                <a:cs typeface="Andale Mono"/>
                <a:sym typeface="Andale Mono"/>
              </a:rPr>
              <a:t>&lt;!--  Author: Me | Date: Today | Assignment: First Project --&gt;</a:t>
            </a:r>
          </a:p>
          <a:p>
            <a:pPr marL="0" indent="0" algn="ctr">
              <a:buSzTx/>
              <a:buNone/>
              <a:defRPr sz="4800"/>
            </a:pPr>
            <a:r>
              <a:t>Used to insert comments in the source code</a:t>
            </a:r>
          </a:p>
          <a:p>
            <a:pPr marL="0" indent="0" algn="ctr">
              <a:buSzTx/>
              <a:buNone/>
              <a:defRPr sz="4800"/>
            </a:pPr>
            <a:r>
              <a:t>Not displayed in the browser</a:t>
            </a:r>
          </a:p>
          <a:p>
            <a:pPr marL="0" indent="0" algn="ctr">
              <a:buSzTx/>
              <a:buNone/>
              <a:defRPr sz="4800"/>
            </a:pPr>
            <a:r>
              <a:t>Easy to have others figure out code quickly</a:t>
            </a:r>
          </a:p>
          <a:p>
            <a:pPr marL="0" lvl="1" indent="0" algn="ctr">
              <a:buSzTx/>
              <a:buNone/>
              <a:defRPr sz="4800"/>
            </a:pPr>
            <a:r>
              <a:t>Include a space between the start and end </a:t>
            </a:r>
            <a:br/>
            <a:r>
              <a:t>of the tag and the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element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xfrm>
            <a:off x="444500" y="2590800"/>
            <a:ext cx="15367000" cy="59309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&lt;title&gt;</a:t>
            </a:r>
            <a:r>
              <a:rPr>
                <a:solidFill>
                  <a:srgbClr val="000000"/>
                </a:solidFill>
              </a:rPr>
              <a:t>My First Page</a:t>
            </a:r>
            <a:r>
              <a:t>&lt;/title&gt; </a:t>
            </a:r>
          </a:p>
          <a:p>
            <a:pPr marL="0" indent="0" algn="ctr">
              <a:buSzTx/>
              <a:buNone/>
              <a:defRPr sz="4800"/>
            </a:pPr>
            <a:endParaRPr/>
          </a:p>
          <a:p>
            <a:pPr marL="0" indent="0" algn="ctr">
              <a:spcBef>
                <a:spcPts val="1200"/>
              </a:spcBef>
              <a:buSzTx/>
              <a:buNone/>
              <a:defRPr sz="4800"/>
            </a:pPr>
            <a:r>
              <a:t>Required in all HTML documents</a:t>
            </a:r>
          </a:p>
          <a:p>
            <a:pPr marL="0" indent="0" algn="ctr">
              <a:spcBef>
                <a:spcPts val="1200"/>
              </a:spcBef>
              <a:buSzTx/>
              <a:buNone/>
              <a:defRPr sz="4800"/>
            </a:pPr>
            <a:r>
              <a:t>Defines a title in the browser toolbar</a:t>
            </a:r>
          </a:p>
          <a:p>
            <a:pPr marL="0" indent="0" algn="ctr">
              <a:spcBef>
                <a:spcPts val="1200"/>
              </a:spcBef>
              <a:buSzTx/>
              <a:buNone/>
              <a:defRPr sz="4800"/>
            </a:pPr>
            <a:r>
              <a:t>Provides a title for the page when bookmarked</a:t>
            </a:r>
          </a:p>
          <a:p>
            <a:pPr marL="0" indent="0" algn="ctr">
              <a:spcBef>
                <a:spcPts val="1200"/>
              </a:spcBef>
              <a:buSzTx/>
              <a:buNone/>
              <a:defRPr sz="4800"/>
            </a:pPr>
            <a:r>
              <a:t>Displays a title for the page in search engine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element</a:t>
            </a:r>
          </a:p>
        </p:txBody>
      </p:sp>
      <p:sp>
        <p:nvSpPr>
          <p:cNvPr id="308" name="Shape 3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&lt;body&gt;</a:t>
            </a:r>
          </a:p>
          <a:p>
            <a:pPr marL="0" indent="0" algn="ctr">
              <a:buSzTx/>
              <a:buNone/>
              <a:defRPr sz="4800"/>
            </a:pPr>
            <a:endParaRPr>
              <a:solidFill>
                <a:srgbClr val="0096FF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marL="0" indent="0" algn="ctr">
              <a:buSzTx/>
              <a:buNone/>
              <a:defRPr sz="4800"/>
            </a:pPr>
            <a:r>
              <a:t>The area of the HTML document seen by the user</a:t>
            </a:r>
          </a:p>
          <a:p>
            <a:pPr marL="0" indent="0" algn="ctr">
              <a:buSzTx/>
              <a:buNone/>
              <a:defRPr sz="4800"/>
            </a:pPr>
            <a:r>
              <a:t>Contains all the contents of an HTML document,</a:t>
            </a:r>
            <a:br/>
            <a:r>
              <a:t>such as text, hyperlinks, images, tables, lists, etc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 elements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idx="1"/>
          </p:nvPr>
        </p:nvSpPr>
        <p:spPr>
          <a:xfrm>
            <a:off x="444500" y="2247900"/>
            <a:ext cx="15367000" cy="54737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4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&lt;h1&gt;</a:t>
            </a:r>
            <a:r>
              <a:rPr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rPr>
              <a:t>The body is what the browser sees.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&lt;/h1&gt;</a:t>
            </a:r>
          </a:p>
          <a:p>
            <a:pPr marL="0" indent="0" algn="ctr">
              <a:buSzTx/>
              <a:buNone/>
              <a:defRPr sz="4200"/>
            </a:pPr>
            <a:endParaRPr>
              <a:solidFill>
                <a:srgbClr val="0096FF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marL="0" indent="0" algn="ctr">
              <a:buSzTx/>
              <a:buNone/>
              <a:defRPr sz="4200"/>
            </a:pPr>
            <a:r>
              <a:t>The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&lt;h1&gt;</a:t>
            </a:r>
            <a:r>
              <a:t> element is the most important header on the page, often used to identify the site by name, and important to search engines. </a:t>
            </a:r>
          </a:p>
          <a:p>
            <a:pPr marL="0" indent="0" algn="ctr">
              <a:buSzTx/>
              <a:buNone/>
              <a:defRPr sz="42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&lt;h1&gt;</a:t>
            </a:r>
            <a:r>
              <a:t> (largest) to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&lt;h6&gt;</a:t>
            </a:r>
            <a:r>
              <a:t> (smallest)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Paragraph element</a:t>
            </a:r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444500" y="2616200"/>
            <a:ext cx="15367000" cy="54737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&lt;p&gt;</a:t>
            </a:r>
            <a:r>
              <a:rPr>
                <a:solidFill>
                  <a:srgbClr val="000000"/>
                </a:solidFill>
              </a:rPr>
              <a:t>Hello World!</a:t>
            </a:r>
            <a:r>
              <a:t>&lt;/p&gt;</a:t>
            </a:r>
          </a:p>
          <a:p>
            <a:pPr marL="0" indent="0" algn="ctr">
              <a:buSzTx/>
              <a:buNone/>
              <a:defRPr sz="4800"/>
            </a:pPr>
            <a:endParaRPr/>
          </a:p>
          <a:p>
            <a:pPr marL="0" indent="0" algn="ctr">
              <a:buSzTx/>
              <a:buNone/>
              <a:defRPr sz="4800"/>
            </a:pPr>
            <a:r>
              <a:t>Browsers automatically add some space (margin) </a:t>
            </a:r>
            <a:br/>
            <a:r>
              <a:t>before and after each &lt;p&gt; element, but margins </a:t>
            </a:r>
            <a:br/>
            <a:r>
              <a:t>can be modified with CSS.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 STRUCTURE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xfrm>
            <a:off x="3492500" y="2400300"/>
            <a:ext cx="12319000" cy="5473700"/>
          </a:xfrm>
          <a:prstGeom prst="rect">
            <a:avLst/>
          </a:prstGeom>
        </p:spPr>
        <p:txBody>
          <a:bodyPr/>
          <a:lstStyle/>
          <a:p>
            <a:pPr marL="430305" indent="-430305">
              <a:defRPr sz="4800"/>
            </a:pPr>
            <a:r>
              <a:t>Scheduled 6:30 – 9:30pm</a:t>
            </a:r>
          </a:p>
          <a:p>
            <a:pPr marL="430305" indent="-430305">
              <a:defRPr sz="4800"/>
            </a:pPr>
            <a:r>
              <a:t>One 10 minute break in the middle, or as needed</a:t>
            </a:r>
          </a:p>
          <a:p>
            <a:pPr marL="430305" indent="-430305">
              <a:defRPr sz="4800"/>
            </a:pPr>
            <a:r>
              <a:t>There are no bad/stupid/wrong questions</a:t>
            </a:r>
          </a:p>
          <a:p>
            <a:pPr marL="430305" indent="-430305">
              <a:defRPr sz="4800"/>
            </a:pPr>
            <a:r>
              <a:t>This is a conversation – join in!</a:t>
            </a:r>
          </a:p>
        </p:txBody>
      </p:sp>
      <p:pic>
        <p:nvPicPr>
          <p:cNvPr id="191" name="jenga.jpg"/>
          <p:cNvPicPr>
            <a:picLocks noChangeAspect="1"/>
          </p:cNvPicPr>
          <p:nvPr/>
        </p:nvPicPr>
        <p:blipFill>
          <a:blip r:embed="rId2">
            <a:extLst/>
          </a:blip>
          <a:srcRect l="32037" t="3403" r="30298" b="30"/>
          <a:stretch>
            <a:fillRect/>
          </a:stretch>
        </p:blipFill>
        <p:spPr>
          <a:xfrm>
            <a:off x="817353" y="2254622"/>
            <a:ext cx="2134923" cy="5473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83" extrusionOk="0">
                <a:moveTo>
                  <a:pt x="11627" y="2"/>
                </a:moveTo>
                <a:cubicBezTo>
                  <a:pt x="11088" y="-11"/>
                  <a:pt x="10025" y="63"/>
                  <a:pt x="7226" y="285"/>
                </a:cubicBezTo>
                <a:cubicBezTo>
                  <a:pt x="6754" y="323"/>
                  <a:pt x="5813" y="388"/>
                  <a:pt x="5131" y="431"/>
                </a:cubicBezTo>
                <a:cubicBezTo>
                  <a:pt x="2385" y="602"/>
                  <a:pt x="2650" y="554"/>
                  <a:pt x="2650" y="884"/>
                </a:cubicBezTo>
                <a:lnTo>
                  <a:pt x="2650" y="1180"/>
                </a:lnTo>
                <a:lnTo>
                  <a:pt x="4093" y="1438"/>
                </a:lnTo>
                <a:cubicBezTo>
                  <a:pt x="4887" y="1580"/>
                  <a:pt x="5493" y="1724"/>
                  <a:pt x="5435" y="1761"/>
                </a:cubicBezTo>
                <a:cubicBezTo>
                  <a:pt x="5377" y="1797"/>
                  <a:pt x="4826" y="1867"/>
                  <a:pt x="4209" y="1914"/>
                </a:cubicBezTo>
                <a:lnTo>
                  <a:pt x="3087" y="2000"/>
                </a:lnTo>
                <a:lnTo>
                  <a:pt x="2983" y="2538"/>
                </a:lnTo>
                <a:cubicBezTo>
                  <a:pt x="2851" y="3224"/>
                  <a:pt x="2953" y="6207"/>
                  <a:pt x="3111" y="6307"/>
                </a:cubicBezTo>
                <a:cubicBezTo>
                  <a:pt x="3176" y="6348"/>
                  <a:pt x="3149" y="6400"/>
                  <a:pt x="3051" y="6424"/>
                </a:cubicBezTo>
                <a:cubicBezTo>
                  <a:pt x="2942" y="6450"/>
                  <a:pt x="2890" y="8232"/>
                  <a:pt x="2922" y="10989"/>
                </a:cubicBezTo>
                <a:lnTo>
                  <a:pt x="2975" y="15511"/>
                </a:lnTo>
                <a:lnTo>
                  <a:pt x="4004" y="15777"/>
                </a:lnTo>
                <a:cubicBezTo>
                  <a:pt x="5000" y="16035"/>
                  <a:pt x="5038" y="16057"/>
                  <a:pt x="5131" y="16441"/>
                </a:cubicBezTo>
                <a:lnTo>
                  <a:pt x="5227" y="16837"/>
                </a:lnTo>
                <a:lnTo>
                  <a:pt x="7323" y="17383"/>
                </a:lnTo>
                <a:cubicBezTo>
                  <a:pt x="8477" y="17683"/>
                  <a:pt x="9457" y="17931"/>
                  <a:pt x="9499" y="17934"/>
                </a:cubicBezTo>
                <a:cubicBezTo>
                  <a:pt x="9592" y="17940"/>
                  <a:pt x="15706" y="17028"/>
                  <a:pt x="17145" y="16793"/>
                </a:cubicBezTo>
                <a:lnTo>
                  <a:pt x="18187" y="16622"/>
                </a:lnTo>
                <a:lnTo>
                  <a:pt x="18227" y="16145"/>
                </a:lnTo>
                <a:cubicBezTo>
                  <a:pt x="18248" y="15883"/>
                  <a:pt x="18315" y="15242"/>
                  <a:pt x="18379" y="14723"/>
                </a:cubicBezTo>
                <a:lnTo>
                  <a:pt x="18499" y="13777"/>
                </a:lnTo>
                <a:lnTo>
                  <a:pt x="17393" y="13525"/>
                </a:lnTo>
                <a:cubicBezTo>
                  <a:pt x="16346" y="13287"/>
                  <a:pt x="16288" y="13259"/>
                  <a:pt x="16231" y="12953"/>
                </a:cubicBezTo>
                <a:cubicBezTo>
                  <a:pt x="16160" y="12571"/>
                  <a:pt x="16301" y="12502"/>
                  <a:pt x="17489" y="12346"/>
                </a:cubicBezTo>
                <a:lnTo>
                  <a:pt x="18391" y="12227"/>
                </a:lnTo>
                <a:lnTo>
                  <a:pt x="18391" y="8106"/>
                </a:lnTo>
                <a:cubicBezTo>
                  <a:pt x="18391" y="4521"/>
                  <a:pt x="18352" y="3978"/>
                  <a:pt x="18103" y="3923"/>
                </a:cubicBezTo>
                <a:cubicBezTo>
                  <a:pt x="17945" y="3889"/>
                  <a:pt x="17390" y="3785"/>
                  <a:pt x="16868" y="3692"/>
                </a:cubicBezTo>
                <a:cubicBezTo>
                  <a:pt x="16347" y="3599"/>
                  <a:pt x="15918" y="3490"/>
                  <a:pt x="15915" y="3449"/>
                </a:cubicBezTo>
                <a:cubicBezTo>
                  <a:pt x="15909" y="3379"/>
                  <a:pt x="16755" y="3257"/>
                  <a:pt x="17958" y="3155"/>
                </a:cubicBezTo>
                <a:cubicBezTo>
                  <a:pt x="18432" y="3115"/>
                  <a:pt x="18483" y="3079"/>
                  <a:pt x="18483" y="2790"/>
                </a:cubicBezTo>
                <a:cubicBezTo>
                  <a:pt x="18483" y="2474"/>
                  <a:pt x="18470" y="2469"/>
                  <a:pt x="17477" y="2308"/>
                </a:cubicBezTo>
                <a:cubicBezTo>
                  <a:pt x="16925" y="2219"/>
                  <a:pt x="16328" y="2146"/>
                  <a:pt x="16151" y="2146"/>
                </a:cubicBezTo>
                <a:cubicBezTo>
                  <a:pt x="15974" y="2146"/>
                  <a:pt x="15537" y="2070"/>
                  <a:pt x="15177" y="1978"/>
                </a:cubicBezTo>
                <a:cubicBezTo>
                  <a:pt x="14817" y="1886"/>
                  <a:pt x="14248" y="1752"/>
                  <a:pt x="13915" y="1681"/>
                </a:cubicBezTo>
                <a:cubicBezTo>
                  <a:pt x="13003" y="1486"/>
                  <a:pt x="13235" y="1417"/>
                  <a:pt x="15482" y="1219"/>
                </a:cubicBezTo>
                <a:cubicBezTo>
                  <a:pt x="15922" y="1181"/>
                  <a:pt x="16005" y="1135"/>
                  <a:pt x="16003" y="933"/>
                </a:cubicBezTo>
                <a:cubicBezTo>
                  <a:pt x="16001" y="800"/>
                  <a:pt x="15936" y="657"/>
                  <a:pt x="15858" y="615"/>
                </a:cubicBezTo>
                <a:cubicBezTo>
                  <a:pt x="15671" y="513"/>
                  <a:pt x="14394" y="308"/>
                  <a:pt x="13334" y="208"/>
                </a:cubicBezTo>
                <a:cubicBezTo>
                  <a:pt x="12862" y="164"/>
                  <a:pt x="12278" y="88"/>
                  <a:pt x="12035" y="41"/>
                </a:cubicBezTo>
                <a:cubicBezTo>
                  <a:pt x="11927" y="20"/>
                  <a:pt x="11806" y="6"/>
                  <a:pt x="11627" y="2"/>
                </a:cubicBezTo>
                <a:close/>
                <a:moveTo>
                  <a:pt x="14808" y="17749"/>
                </a:moveTo>
                <a:cubicBezTo>
                  <a:pt x="14668" y="17728"/>
                  <a:pt x="14001" y="17792"/>
                  <a:pt x="13326" y="17891"/>
                </a:cubicBezTo>
                <a:cubicBezTo>
                  <a:pt x="12268" y="18047"/>
                  <a:pt x="12082" y="18103"/>
                  <a:pt x="11983" y="18292"/>
                </a:cubicBezTo>
                <a:cubicBezTo>
                  <a:pt x="11920" y="18413"/>
                  <a:pt x="11806" y="18550"/>
                  <a:pt x="11731" y="18597"/>
                </a:cubicBezTo>
                <a:cubicBezTo>
                  <a:pt x="11526" y="18727"/>
                  <a:pt x="10670" y="18702"/>
                  <a:pt x="10533" y="18563"/>
                </a:cubicBezTo>
                <a:cubicBezTo>
                  <a:pt x="10407" y="18435"/>
                  <a:pt x="8227" y="18014"/>
                  <a:pt x="7691" y="18014"/>
                </a:cubicBezTo>
                <a:cubicBezTo>
                  <a:pt x="7521" y="18014"/>
                  <a:pt x="7109" y="18101"/>
                  <a:pt x="6782" y="18209"/>
                </a:cubicBezTo>
                <a:cubicBezTo>
                  <a:pt x="6222" y="18393"/>
                  <a:pt x="6103" y="18402"/>
                  <a:pt x="4802" y="18359"/>
                </a:cubicBezTo>
                <a:cubicBezTo>
                  <a:pt x="4040" y="18334"/>
                  <a:pt x="3094" y="18293"/>
                  <a:pt x="2698" y="18269"/>
                </a:cubicBezTo>
                <a:cubicBezTo>
                  <a:pt x="2013" y="18226"/>
                  <a:pt x="1946" y="18241"/>
                  <a:pt x="1360" y="18560"/>
                </a:cubicBezTo>
                <a:cubicBezTo>
                  <a:pt x="912" y="18803"/>
                  <a:pt x="742" y="18977"/>
                  <a:pt x="742" y="19192"/>
                </a:cubicBezTo>
                <a:cubicBezTo>
                  <a:pt x="742" y="19471"/>
                  <a:pt x="781" y="19491"/>
                  <a:pt x="1404" y="19536"/>
                </a:cubicBezTo>
                <a:cubicBezTo>
                  <a:pt x="1767" y="19563"/>
                  <a:pt x="2108" y="19613"/>
                  <a:pt x="2165" y="19649"/>
                </a:cubicBezTo>
                <a:cubicBezTo>
                  <a:pt x="2222" y="19685"/>
                  <a:pt x="1748" y="19898"/>
                  <a:pt x="1111" y="20123"/>
                </a:cubicBezTo>
                <a:cubicBezTo>
                  <a:pt x="34" y="20504"/>
                  <a:pt x="-43" y="20553"/>
                  <a:pt x="13" y="20818"/>
                </a:cubicBezTo>
                <a:cubicBezTo>
                  <a:pt x="68" y="21075"/>
                  <a:pt x="173" y="21124"/>
                  <a:pt x="1123" y="21339"/>
                </a:cubicBezTo>
                <a:cubicBezTo>
                  <a:pt x="1700" y="21469"/>
                  <a:pt x="2375" y="21579"/>
                  <a:pt x="2622" y="21583"/>
                </a:cubicBezTo>
                <a:cubicBezTo>
                  <a:pt x="3013" y="21589"/>
                  <a:pt x="5058" y="20962"/>
                  <a:pt x="6269" y="20466"/>
                </a:cubicBezTo>
                <a:cubicBezTo>
                  <a:pt x="6428" y="20400"/>
                  <a:pt x="6913" y="20241"/>
                  <a:pt x="7347" y="20112"/>
                </a:cubicBezTo>
                <a:cubicBezTo>
                  <a:pt x="8132" y="19879"/>
                  <a:pt x="8141" y="19878"/>
                  <a:pt x="9543" y="19949"/>
                </a:cubicBezTo>
                <a:cubicBezTo>
                  <a:pt x="11751" y="20061"/>
                  <a:pt x="11718" y="20064"/>
                  <a:pt x="12268" y="19680"/>
                </a:cubicBezTo>
                <a:cubicBezTo>
                  <a:pt x="12539" y="19491"/>
                  <a:pt x="12761" y="19293"/>
                  <a:pt x="12761" y="19239"/>
                </a:cubicBezTo>
                <a:cubicBezTo>
                  <a:pt x="12761" y="19019"/>
                  <a:pt x="13220" y="19067"/>
                  <a:pt x="14716" y="19449"/>
                </a:cubicBezTo>
                <a:cubicBezTo>
                  <a:pt x="15582" y="19669"/>
                  <a:pt x="16832" y="19979"/>
                  <a:pt x="17493" y="20137"/>
                </a:cubicBezTo>
                <a:lnTo>
                  <a:pt x="18696" y="20423"/>
                </a:lnTo>
                <a:lnTo>
                  <a:pt x="20066" y="20206"/>
                </a:lnTo>
                <a:lnTo>
                  <a:pt x="21441" y="19988"/>
                </a:lnTo>
                <a:lnTo>
                  <a:pt x="21501" y="19641"/>
                </a:lnTo>
                <a:lnTo>
                  <a:pt x="21557" y="19295"/>
                </a:lnTo>
                <a:lnTo>
                  <a:pt x="18311" y="18541"/>
                </a:lnTo>
                <a:cubicBezTo>
                  <a:pt x="16526" y="18126"/>
                  <a:pt x="14949" y="17770"/>
                  <a:pt x="14808" y="1774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698500" y="6400800"/>
            <a:ext cx="13093700" cy="1511300"/>
          </a:xfrm>
          <a:prstGeom prst="roundRect">
            <a:avLst>
              <a:gd name="adj" fmla="val 12605"/>
            </a:avLst>
          </a:prstGeom>
          <a:solidFill>
            <a:srgbClr val="FFFB00">
              <a:alpha val="3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444500" y="241300"/>
            <a:ext cx="13093700" cy="2286000"/>
          </a:xfrm>
          <a:prstGeom prst="rect">
            <a:avLst/>
          </a:prstGeom>
        </p:spPr>
        <p:txBody>
          <a:bodyPr/>
          <a:lstStyle/>
          <a:p>
            <a:r>
              <a:t>VALID CODE, BUT.</a:t>
            </a:r>
          </a:p>
        </p:txBody>
      </p:sp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xfrm>
            <a:off x="444500" y="1866900"/>
            <a:ext cx="15367000" cy="68199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sz="4800"/>
              <a:t>Valid, but unintended results.</a:t>
            </a:r>
          </a:p>
          <a:p>
            <a:pPr marL="0" indent="0">
              <a:buSzTx/>
              <a:buNone/>
              <a:defRPr sz="24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&lt;!doctype html&gt;</a:t>
            </a:r>
            <a:b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&lt;html&gt;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&lt;head&gt; 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&lt;meta charset="UTF-8"&gt; 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</a:t>
            </a:r>
            <a:r>
              <a:rPr>
                <a:solidFill>
                  <a:srgbClr val="5E5E5E"/>
                </a:solidFill>
              </a:rPr>
              <a:t>&lt;!--  Author: Me | Date: Today | Assignment: First Project --&gt; 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&lt;title&gt;</a:t>
            </a:r>
            <a:r>
              <a:rPr>
                <a:solidFill>
                  <a:srgbClr val="000000"/>
                </a:solidFill>
              </a:rPr>
              <a:t>My First Page</a:t>
            </a:r>
            <a:r>
              <a:t>&lt;/title&gt;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&lt;/head&gt;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&lt;body&gt;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0000"/>
                </a:solidFill>
              </a:rPr>
              <a:t>The body is what the browser sees.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0000"/>
                </a:solidFill>
              </a:rPr>
              <a:t>Several ways to format text.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&lt;/body&gt;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2400"/>
              <a:t>&lt;/html&gt; </a:t>
            </a:r>
          </a:p>
        </p:txBody>
      </p:sp>
      <p:pic>
        <p:nvPicPr>
          <p:cNvPr id="319" name="12197296912079880255Ambox_warning_yellow.svg.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8600" y="6399021"/>
            <a:ext cx="1752600" cy="1513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Inline elements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xfrm>
            <a:off x="927100" y="1955800"/>
            <a:ext cx="14300200" cy="67056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400"/>
              </a:spcBef>
              <a:buSzTx/>
              <a:buNone/>
            </a:pPr>
            <a:r>
              <a:t>Inline elements typically may only contain text and other inline elements. </a:t>
            </a:r>
          </a:p>
          <a:p>
            <a:pPr marL="304800" lvl="1">
              <a:spcBef>
                <a:spcPts val="2400"/>
              </a:spcBef>
            </a:pPr>
            <a:r>
              <a:rPr b="1"/>
              <a:t>Bold/Strong:</a:t>
            </a:r>
            <a:br>
              <a:rPr b="1"/>
            </a:b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&lt;b&gt;&lt;/b&gt; </a:t>
            </a:r>
            <a:r>
              <a:t>or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 &lt;strong&gt;&lt;/strong&gt;</a:t>
            </a:r>
          </a:p>
          <a:p>
            <a:pPr marL="304800" lvl="1">
              <a:spcBef>
                <a:spcPts val="2400"/>
              </a:spcBef>
            </a:pPr>
            <a:r>
              <a:rPr i="1"/>
              <a:t>Italicized/Emphasized:</a:t>
            </a:r>
            <a:br>
              <a:rPr i="1"/>
            </a:b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&lt;i&gt;&lt;/i&gt;</a:t>
            </a:r>
            <a:r>
              <a:t> or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&lt;em&gt;&lt;/em&gt;</a:t>
            </a:r>
          </a:p>
          <a:p>
            <a:pPr marL="0" lvl="1" indent="0">
              <a:spcBef>
                <a:spcPts val="2400"/>
              </a:spcBef>
              <a:buSzTx/>
              <a:buNone/>
            </a:pPr>
            <a:r>
              <a:t>Preferred usage is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&lt;strong&gt;</a:t>
            </a:r>
            <a:r>
              <a:t> and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&lt;em&gt;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elements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sz="half" idx="1"/>
          </p:nvPr>
        </p:nvSpPr>
        <p:spPr>
          <a:xfrm>
            <a:off x="444500" y="2984500"/>
            <a:ext cx="6565900" cy="49149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&lt;ul&gt;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&lt;li&gt;&lt;/li&gt;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&lt;/ul&gt;</a:t>
            </a:r>
          </a:p>
          <a:p>
            <a:pPr marL="0" indent="0">
              <a:spcBef>
                <a:spcPts val="0"/>
              </a:spcBef>
              <a:buSzTx/>
              <a:buNone/>
            </a:pPr>
            <a:endParaRPr/>
          </a:p>
          <a:p>
            <a:pPr lvl="1">
              <a:spcBef>
                <a:spcPts val="0"/>
              </a:spcBef>
              <a:buSzPct val="125000"/>
            </a:pPr>
            <a:r>
              <a:t>Unordered</a:t>
            </a:r>
          </a:p>
          <a:p>
            <a:pPr lvl="1">
              <a:spcBef>
                <a:spcPts val="0"/>
              </a:spcBef>
              <a:buSzPct val="125000"/>
            </a:pPr>
            <a:r>
              <a:t>List</a:t>
            </a:r>
          </a:p>
          <a:p>
            <a:pPr lvl="1">
              <a:spcBef>
                <a:spcPts val="0"/>
              </a:spcBef>
              <a:buSzPct val="125000"/>
            </a:pPr>
            <a:r>
              <a:t>Of</a:t>
            </a:r>
          </a:p>
          <a:p>
            <a:pPr lvl="1">
              <a:spcBef>
                <a:spcPts val="0"/>
              </a:spcBef>
              <a:buSzPct val="125000"/>
            </a:pPr>
            <a:r>
              <a:t>Items</a:t>
            </a:r>
          </a:p>
        </p:txBody>
      </p:sp>
      <p:sp>
        <p:nvSpPr>
          <p:cNvPr id="326" name="Shape 326"/>
          <p:cNvSpPr/>
          <p:nvPr/>
        </p:nvSpPr>
        <p:spPr>
          <a:xfrm>
            <a:off x="7797800" y="2984500"/>
            <a:ext cx="6565900" cy="502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algn="l">
              <a:buClr>
                <a:srgbClr val="535353"/>
              </a:buClr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&lt;ol&gt;</a:t>
            </a:r>
          </a:p>
          <a:p>
            <a:pPr algn="l">
              <a:buClr>
                <a:srgbClr val="535353"/>
              </a:buClr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&lt;li&gt;&lt;/li&gt;</a:t>
            </a:r>
          </a:p>
          <a:p>
            <a:pPr algn="l">
              <a:buClr>
                <a:srgbClr val="535353"/>
              </a:buClr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&lt;/ol&gt;</a:t>
            </a:r>
          </a:p>
          <a:p>
            <a:pPr algn="l">
              <a:buClr>
                <a:srgbClr val="535353"/>
              </a:buClr>
              <a:defRPr sz="3400"/>
            </a:pPr>
            <a:endParaRPr/>
          </a:p>
          <a:p>
            <a:pPr marL="609600" lvl="1" indent="-304800" algn="l">
              <a:buSzPct val="100000"/>
              <a:buAutoNum type="arabicPeriod"/>
              <a:defRPr sz="3400">
                <a:latin typeface="+mn-lt"/>
                <a:ea typeface="+mn-ea"/>
                <a:cs typeface="+mn-cs"/>
                <a:sym typeface="Helvetica"/>
              </a:defRPr>
            </a:pPr>
            <a:r>
              <a:t>Ordered</a:t>
            </a:r>
          </a:p>
          <a:p>
            <a:pPr marL="609600" lvl="1" indent="-304800" algn="l">
              <a:buSzPct val="100000"/>
              <a:buAutoNum type="arabicPeriod"/>
              <a:defRPr sz="3400">
                <a:latin typeface="+mn-lt"/>
                <a:ea typeface="+mn-ea"/>
                <a:cs typeface="+mn-cs"/>
                <a:sym typeface="Helvetica"/>
              </a:defRPr>
            </a:pPr>
            <a:r>
              <a:t>List</a:t>
            </a:r>
          </a:p>
          <a:p>
            <a:pPr marL="609600" lvl="1" indent="-304800" algn="l">
              <a:buSzPct val="100000"/>
              <a:buAutoNum type="arabicPeriod"/>
              <a:defRPr sz="3400">
                <a:latin typeface="+mn-lt"/>
                <a:ea typeface="+mn-ea"/>
                <a:cs typeface="+mn-cs"/>
                <a:sym typeface="Helvetica"/>
              </a:defRPr>
            </a:pPr>
            <a:r>
              <a:t>Of</a:t>
            </a:r>
          </a:p>
          <a:p>
            <a:pPr marL="609600" lvl="1" indent="-304800" algn="l">
              <a:buSzPct val="100000"/>
              <a:buAutoNum type="arabicPeriod"/>
              <a:defRPr sz="3400">
                <a:latin typeface="+mn-lt"/>
                <a:ea typeface="+mn-ea"/>
                <a:cs typeface="+mn-cs"/>
                <a:sym typeface="Helvetica"/>
              </a:defRPr>
            </a:pPr>
            <a:r>
              <a:t>Items</a:t>
            </a:r>
          </a:p>
        </p:txBody>
      </p:sp>
      <p:pic>
        <p:nvPicPr>
          <p:cNvPr id="327" name="list_icon.jpg"/>
          <p:cNvPicPr>
            <a:picLocks noChangeAspect="1"/>
          </p:cNvPicPr>
          <p:nvPr/>
        </p:nvPicPr>
        <p:blipFill>
          <a:blip r:embed="rId2">
            <a:extLst/>
          </a:blip>
          <a:srcRect l="16796" t="1281" r="16795" b="2343"/>
          <a:stretch>
            <a:fillRect/>
          </a:stretch>
        </p:blipFill>
        <p:spPr>
          <a:xfrm rot="644817">
            <a:off x="13360366" y="448070"/>
            <a:ext cx="2159034" cy="3133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extrusionOk="0">
                <a:moveTo>
                  <a:pt x="10784" y="0"/>
                </a:moveTo>
                <a:cubicBezTo>
                  <a:pt x="10608" y="0"/>
                  <a:pt x="10432" y="34"/>
                  <a:pt x="10118" y="104"/>
                </a:cubicBezTo>
                <a:cubicBezTo>
                  <a:pt x="9283" y="291"/>
                  <a:pt x="8963" y="494"/>
                  <a:pt x="8762" y="963"/>
                </a:cubicBezTo>
                <a:cubicBezTo>
                  <a:pt x="8487" y="1606"/>
                  <a:pt x="8521" y="1591"/>
                  <a:pt x="7196" y="1639"/>
                </a:cubicBezTo>
                <a:cubicBezTo>
                  <a:pt x="5765" y="1690"/>
                  <a:pt x="5383" y="1832"/>
                  <a:pt x="5059" y="2435"/>
                </a:cubicBezTo>
                <a:lnTo>
                  <a:pt x="4853" y="2821"/>
                </a:lnTo>
                <a:lnTo>
                  <a:pt x="2966" y="2864"/>
                </a:lnTo>
                <a:cubicBezTo>
                  <a:pt x="909" y="2912"/>
                  <a:pt x="645" y="2965"/>
                  <a:pt x="246" y="3417"/>
                </a:cubicBezTo>
                <a:cubicBezTo>
                  <a:pt x="7" y="3688"/>
                  <a:pt x="1" y="3934"/>
                  <a:pt x="0" y="12259"/>
                </a:cubicBezTo>
                <a:cubicBezTo>
                  <a:pt x="0" y="18286"/>
                  <a:pt x="41" y="20880"/>
                  <a:pt x="139" y="21014"/>
                </a:cubicBezTo>
                <a:cubicBezTo>
                  <a:pt x="215" y="21119"/>
                  <a:pt x="430" y="21295"/>
                  <a:pt x="615" y="21403"/>
                </a:cubicBezTo>
                <a:lnTo>
                  <a:pt x="952" y="21600"/>
                </a:lnTo>
                <a:lnTo>
                  <a:pt x="10756" y="21600"/>
                </a:lnTo>
                <a:cubicBezTo>
                  <a:pt x="19651" y="21600"/>
                  <a:pt x="20592" y="21586"/>
                  <a:pt x="20882" y="21455"/>
                </a:cubicBezTo>
                <a:cubicBezTo>
                  <a:pt x="21600" y="21130"/>
                  <a:pt x="21568" y="21550"/>
                  <a:pt x="21568" y="12259"/>
                </a:cubicBezTo>
                <a:cubicBezTo>
                  <a:pt x="21567" y="3936"/>
                  <a:pt x="21562" y="3688"/>
                  <a:pt x="21322" y="3417"/>
                </a:cubicBezTo>
                <a:cubicBezTo>
                  <a:pt x="20923" y="2965"/>
                  <a:pt x="20659" y="2912"/>
                  <a:pt x="18602" y="2864"/>
                </a:cubicBezTo>
                <a:lnTo>
                  <a:pt x="16715" y="2821"/>
                </a:lnTo>
                <a:lnTo>
                  <a:pt x="16509" y="2435"/>
                </a:lnTo>
                <a:cubicBezTo>
                  <a:pt x="16185" y="1832"/>
                  <a:pt x="15803" y="1690"/>
                  <a:pt x="14372" y="1639"/>
                </a:cubicBezTo>
                <a:cubicBezTo>
                  <a:pt x="13047" y="1591"/>
                  <a:pt x="13081" y="1606"/>
                  <a:pt x="12806" y="963"/>
                </a:cubicBezTo>
                <a:cubicBezTo>
                  <a:pt x="12605" y="494"/>
                  <a:pt x="12285" y="291"/>
                  <a:pt x="11450" y="104"/>
                </a:cubicBezTo>
                <a:cubicBezTo>
                  <a:pt x="11137" y="34"/>
                  <a:pt x="10960" y="0"/>
                  <a:pt x="10784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266700" dist="76200" dir="2700000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Element</a:t>
            </a:r>
          </a:p>
        </p:txBody>
      </p:sp>
      <p:sp>
        <p:nvSpPr>
          <p:cNvPr id="330" name="Shape 330"/>
          <p:cNvSpPr>
            <a:spLocks noGrp="1"/>
          </p:cNvSpPr>
          <p:nvPr>
            <p:ph type="body" idx="1"/>
          </p:nvPr>
        </p:nvSpPr>
        <p:spPr>
          <a:xfrm>
            <a:off x="444500" y="2324100"/>
            <a:ext cx="15367000" cy="59817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/>
            </a:pPr>
            <a:r>
              <a:t>Bring in images to your documents.</a:t>
            </a:r>
          </a:p>
          <a:p>
            <a:pPr marL="0" indent="0" algn="ctr">
              <a:buSzTx/>
              <a:buNone/>
              <a:defRPr sz="4800"/>
            </a:pPr>
            <a:endParaRPr/>
          </a:p>
          <a:p>
            <a:pPr marL="0" lvl="2" indent="762000">
              <a:buSzTx/>
              <a:buNone/>
              <a:defRPr sz="4800"/>
            </a:pPr>
            <a:r>
              <a:t>			        </a:t>
            </a:r>
            <a:r>
              <a:rPr sz="72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&lt;img&gt;    </a:t>
            </a:r>
          </a:p>
          <a:p>
            <a:pPr marL="0" indent="0" algn="ctr">
              <a:buSzTx/>
              <a:buNone/>
              <a:defRPr sz="4800"/>
            </a:pPr>
            <a:endParaRPr sz="7200">
              <a:solidFill>
                <a:srgbClr val="0096FF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marL="0" indent="0" algn="ctr">
              <a:buSzTx/>
              <a:buNone/>
              <a:defRPr sz="4800"/>
            </a:pPr>
            <a:r>
              <a:t>The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&lt;img&gt;</a:t>
            </a:r>
            <a:r>
              <a:t> tag needs further assistance to work properly.</a:t>
            </a:r>
          </a:p>
        </p:txBody>
      </p:sp>
      <p:grpSp>
        <p:nvGrpSpPr>
          <p:cNvPr id="333" name="Group 333"/>
          <p:cNvGrpSpPr/>
          <p:nvPr/>
        </p:nvGrpSpPr>
        <p:grpSpPr>
          <a:xfrm>
            <a:off x="7928511" y="4000500"/>
            <a:ext cx="3873501" cy="1866900"/>
            <a:chOff x="0" y="0"/>
            <a:chExt cx="3873499" cy="1866899"/>
          </a:xfrm>
        </p:grpSpPr>
        <p:sp>
          <p:nvSpPr>
            <p:cNvPr id="331" name="Shape 331"/>
            <p:cNvSpPr/>
            <p:nvPr/>
          </p:nvSpPr>
          <p:spPr>
            <a:xfrm>
              <a:off x="0" y="0"/>
              <a:ext cx="3873500" cy="186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9" y="3600"/>
                  </a:moveTo>
                  <a:cubicBezTo>
                    <a:pt x="2049" y="1612"/>
                    <a:pt x="2826" y="0"/>
                    <a:pt x="3784" y="0"/>
                  </a:cubicBezTo>
                  <a:lnTo>
                    <a:pt x="5307" y="0"/>
                  </a:lnTo>
                  <a:lnTo>
                    <a:pt x="5307" y="0"/>
                  </a:lnTo>
                  <a:lnTo>
                    <a:pt x="10195" y="0"/>
                  </a:lnTo>
                  <a:lnTo>
                    <a:pt x="19865" y="0"/>
                  </a:lnTo>
                  <a:cubicBezTo>
                    <a:pt x="20823" y="0"/>
                    <a:pt x="21600" y="1612"/>
                    <a:pt x="21600" y="3600"/>
                  </a:cubicBezTo>
                  <a:lnTo>
                    <a:pt x="21600" y="12600"/>
                  </a:lnTo>
                  <a:lnTo>
                    <a:pt x="21600" y="12600"/>
                  </a:lnTo>
                  <a:lnTo>
                    <a:pt x="21600" y="18000"/>
                  </a:lnTo>
                  <a:lnTo>
                    <a:pt x="21600" y="18000"/>
                  </a:lnTo>
                  <a:cubicBezTo>
                    <a:pt x="21600" y="19988"/>
                    <a:pt x="20823" y="21600"/>
                    <a:pt x="19865" y="21600"/>
                  </a:cubicBezTo>
                  <a:lnTo>
                    <a:pt x="10195" y="21600"/>
                  </a:lnTo>
                  <a:lnTo>
                    <a:pt x="5307" y="21600"/>
                  </a:lnTo>
                  <a:lnTo>
                    <a:pt x="5307" y="21600"/>
                  </a:lnTo>
                  <a:lnTo>
                    <a:pt x="3784" y="21600"/>
                  </a:lnTo>
                  <a:cubicBezTo>
                    <a:pt x="2826" y="21600"/>
                    <a:pt x="2049" y="19988"/>
                    <a:pt x="2049" y="18000"/>
                  </a:cubicBezTo>
                  <a:lnTo>
                    <a:pt x="2049" y="18000"/>
                  </a:lnTo>
                  <a:lnTo>
                    <a:pt x="0" y="15180"/>
                  </a:lnTo>
                  <a:lnTo>
                    <a:pt x="2049" y="12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0" dist="25400" dir="2700000" rotWithShape="0">
                <a:srgbClr val="000000">
                  <a:alpha val="1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460729" y="404494"/>
              <a:ext cx="3319413" cy="105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Help!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Element, with Attributes</a:t>
            </a:r>
          </a:p>
        </p:txBody>
      </p:sp>
      <p:sp>
        <p:nvSpPr>
          <p:cNvPr id="336" name="Shape 336"/>
          <p:cNvSpPr>
            <a:spLocks noGrp="1"/>
          </p:cNvSpPr>
          <p:nvPr>
            <p:ph type="body" sz="half" idx="1"/>
          </p:nvPr>
        </p:nvSpPr>
        <p:spPr>
          <a:xfrm>
            <a:off x="647700" y="3670300"/>
            <a:ext cx="7912100" cy="5168900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0"/>
              </a:spcBef>
            </a:pPr>
            <a:r>
              <a:rPr b="1"/>
              <a:t>src</a:t>
            </a:r>
            <a:r>
              <a:t> is where you call the image file</a:t>
            </a:r>
          </a:p>
          <a:p>
            <a:pPr lvl="1">
              <a:spcBef>
                <a:spcPts val="0"/>
              </a:spcBef>
            </a:pPr>
            <a:r>
              <a:rPr b="1"/>
              <a:t>height</a:t>
            </a:r>
            <a:r>
              <a:t> and </a:t>
            </a:r>
            <a:r>
              <a:rPr b="1"/>
              <a:t>width</a:t>
            </a:r>
            <a:r>
              <a:t> (pixels)</a:t>
            </a:r>
          </a:p>
          <a:p>
            <a:pPr lvl="1">
              <a:spcBef>
                <a:spcPts val="0"/>
              </a:spcBef>
            </a:pPr>
            <a:r>
              <a:rPr b="1"/>
              <a:t>border</a:t>
            </a:r>
            <a:r>
              <a:t> is a stroke around the image (pixels)</a:t>
            </a:r>
          </a:p>
          <a:p>
            <a:pPr lvl="1">
              <a:spcBef>
                <a:spcPts val="0"/>
              </a:spcBef>
            </a:pPr>
            <a:r>
              <a:rPr b="1"/>
              <a:t>alt</a:t>
            </a:r>
            <a:r>
              <a:t> is the alternate text when images don’t load</a:t>
            </a:r>
          </a:p>
          <a:p>
            <a:pPr lvl="1">
              <a:spcBef>
                <a:spcPts val="0"/>
              </a:spcBef>
            </a:pPr>
            <a:r>
              <a:t>use </a:t>
            </a:r>
            <a:r>
              <a:rPr b="1"/>
              <a:t>title</a:t>
            </a:r>
            <a:r>
              <a:t> when you want mouseover text for all relevant browsers</a:t>
            </a:r>
          </a:p>
        </p:txBody>
      </p:sp>
      <p:sp>
        <p:nvSpPr>
          <p:cNvPr id="337" name="Shape 337"/>
          <p:cNvSpPr/>
          <p:nvPr/>
        </p:nvSpPr>
        <p:spPr>
          <a:xfrm>
            <a:off x="1076920" y="2368550"/>
            <a:ext cx="13627101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&lt;img src="rose.gif" height="200" </a:t>
            </a:r>
          </a:p>
          <a:p>
            <a:pPr algn="l">
              <a:def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width="20" border="0" alt="rose" title="rose"&gt;</a:t>
            </a:r>
          </a:p>
        </p:txBody>
      </p:sp>
      <p:pic>
        <p:nvPicPr>
          <p:cNvPr id="338" name="roses-bloom-m-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0700" y="43561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10655300" y="4229100"/>
            <a:ext cx="3850217" cy="5"/>
          </a:xfrm>
          <a:prstGeom prst="line">
            <a:avLst/>
          </a:prstGeom>
          <a:ln w="254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 flipV="1">
            <a:off x="10581216" y="4368804"/>
            <a:ext cx="1" cy="3828429"/>
          </a:xfrm>
          <a:prstGeom prst="line">
            <a:avLst/>
          </a:prstGeom>
          <a:ln w="254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1722100" y="3822700"/>
            <a:ext cx="167733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200 pixels wide</a:t>
            </a:r>
          </a:p>
        </p:txBody>
      </p:sp>
      <p:sp>
        <p:nvSpPr>
          <p:cNvPr id="342" name="Shape 342"/>
          <p:cNvSpPr/>
          <p:nvPr/>
        </p:nvSpPr>
        <p:spPr>
          <a:xfrm rot="16200000">
            <a:off x="9534202" y="6124252"/>
            <a:ext cx="163938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42424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200 pixels high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Additional elements</a:t>
            </a:r>
          </a:p>
        </p:txBody>
      </p:sp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444500" y="2222500"/>
            <a:ext cx="15367000" cy="6350000"/>
          </a:xfrm>
          <a:prstGeom prst="rect">
            <a:avLst/>
          </a:prstGeom>
        </p:spPr>
        <p:txBody>
          <a:bodyPr/>
          <a:lstStyle/>
          <a:p>
            <a:pPr marL="0" lvl="1" indent="381000">
              <a:spcBef>
                <a:spcPts val="2400"/>
              </a:spcBef>
              <a:buSzTx/>
              <a:buNone/>
              <a:defRPr sz="4800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&lt;br&gt; </a:t>
            </a:r>
            <a:r>
              <a:t>A soft line break, like Shift + Return</a:t>
            </a:r>
          </a:p>
          <a:p>
            <a:pPr lvl="1">
              <a:spcBef>
                <a:spcPts val="2400"/>
              </a:spcBef>
            </a:pPr>
            <a:r>
              <a:t>Ends the line your text is currently on</a:t>
            </a:r>
          </a:p>
          <a:p>
            <a:pPr lvl="1">
              <a:spcBef>
                <a:spcPts val="2400"/>
              </a:spcBef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&lt;br&gt;&lt;br&gt;</a:t>
            </a:r>
            <a:r>
              <a:t> can simulate a paragraph ending</a:t>
            </a:r>
          </a:p>
          <a:p>
            <a:pPr marL="0" indent="0">
              <a:spcBef>
                <a:spcPts val="2400"/>
              </a:spcBef>
              <a:buSzTx/>
              <a:buNone/>
              <a:def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endParaRPr/>
          </a:p>
          <a:p>
            <a:pPr marL="0" indent="0">
              <a:spcBef>
                <a:spcPts val="2400"/>
              </a:spcBef>
              <a:buSzTx/>
              <a:buNone/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&lt;span&gt;</a:t>
            </a:r>
          </a:p>
          <a:p>
            <a:pPr lvl="1">
              <a:spcBef>
                <a:spcPts val="2400"/>
              </a:spcBef>
            </a:pPr>
            <a:r>
              <a:t>provides no visual change by itself.</a:t>
            </a:r>
          </a:p>
          <a:p>
            <a:pPr lvl="1">
              <a:spcBef>
                <a:spcPts val="2400"/>
              </a:spcBef>
            </a:pPr>
            <a:r>
              <a:t>a way to add a hook to a part of text or document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444500" y="241300"/>
            <a:ext cx="15481300" cy="2476500"/>
          </a:xfrm>
          <a:prstGeom prst="rect">
            <a:avLst/>
          </a:prstGeom>
        </p:spPr>
        <p:txBody>
          <a:bodyPr/>
          <a:lstStyle/>
          <a:p>
            <a:r>
              <a:t>File structure and </a:t>
            </a:r>
            <a:br/>
            <a:r>
              <a:t>naming conventions</a:t>
            </a:r>
          </a:p>
        </p:txBody>
      </p:sp>
      <p:pic>
        <p:nvPicPr>
          <p:cNvPr id="348" name="folder-icon-512x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0900" y="19939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IMPORTANCE OF FILE STRUCTURE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0305" indent="-430305">
              <a:defRPr sz="4800"/>
            </a:pPr>
            <a:r>
              <a:t>If you structure your site correctly, you are one step closer to faster updates </a:t>
            </a:r>
          </a:p>
          <a:p>
            <a:pPr marL="430305" indent="-430305">
              <a:defRPr sz="4800"/>
            </a:pPr>
            <a:r>
              <a:t>The next person to work on or look at your code will be able to understand what you’re doing or what you’ve done.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ORGANIZATION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/>
          </p:nvPr>
        </p:nvSpPr>
        <p:spPr>
          <a:xfrm>
            <a:off x="444500" y="2311400"/>
            <a:ext cx="15367000" cy="6045200"/>
          </a:xfrm>
          <a:prstGeom prst="rect">
            <a:avLst/>
          </a:prstGeom>
        </p:spPr>
        <p:txBody>
          <a:bodyPr/>
          <a:lstStyle/>
          <a:p>
            <a:pPr marL="304800" indent="-304800">
              <a:spcBef>
                <a:spcPts val="1600"/>
              </a:spcBef>
              <a:defRPr sz="4200"/>
            </a:pPr>
            <a:r>
              <a:t>Structure should be not just for you, but for anyone who might use, need or want any of your files (images, scripts, stylesheets, etc.)</a:t>
            </a:r>
          </a:p>
          <a:p>
            <a:pPr marL="304800" indent="-304800">
              <a:spcBef>
                <a:spcPts val="1600"/>
              </a:spcBef>
              <a:defRPr sz="4200"/>
            </a:pPr>
            <a:r>
              <a:t>Comment your files</a:t>
            </a:r>
          </a:p>
          <a:p>
            <a:pPr marL="304800" indent="-304800">
              <a:spcBef>
                <a:spcPts val="1600"/>
              </a:spcBef>
              <a:defRPr sz="4200"/>
            </a:pPr>
            <a:r>
              <a:t>Consistent naming convention</a:t>
            </a:r>
          </a:p>
          <a:p>
            <a:pPr marL="304800" indent="-304800">
              <a:spcBef>
                <a:spcPts val="1600"/>
              </a:spcBef>
              <a:defRPr sz="4200"/>
            </a:pPr>
            <a:r>
              <a:t>Images and code easy to read </a:t>
            </a:r>
          </a:p>
          <a:p>
            <a:pPr marL="304800" indent="-304800">
              <a:spcBef>
                <a:spcPts val="1600"/>
              </a:spcBef>
              <a:defRPr sz="4200"/>
            </a:pPr>
            <a:r>
              <a:t>Indent your code</a:t>
            </a:r>
          </a:p>
          <a:p>
            <a:pPr marL="304800" indent="-304800">
              <a:spcBef>
                <a:spcPts val="1600"/>
              </a:spcBef>
              <a:defRPr sz="4200"/>
            </a:pPr>
            <a:r>
              <a:t>Relevant names for images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INDENTATION</a:t>
            </a:r>
          </a:p>
        </p:txBody>
      </p:sp>
      <p:sp>
        <p:nvSpPr>
          <p:cNvPr id="357" name="Shape 357"/>
          <p:cNvSpPr>
            <a:spLocks noGrp="1"/>
          </p:cNvSpPr>
          <p:nvPr>
            <p:ph type="body" idx="1"/>
          </p:nvPr>
        </p:nvSpPr>
        <p:spPr>
          <a:xfrm>
            <a:off x="444500" y="2336800"/>
            <a:ext cx="15367000" cy="6121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47801">
              <a:spcBef>
                <a:spcPts val="2900"/>
              </a:spcBef>
              <a:buSzTx/>
              <a:buNone/>
              <a:defRPr sz="2788"/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&lt;!doctype html&gt;</a:t>
            </a:r>
            <a:b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&lt;html&gt; </a:t>
            </a:r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&lt;head&gt;  </a:t>
            </a:r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&lt;meta charset="UTF-8"&gt;  </a:t>
            </a:r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</a:t>
            </a:r>
            <a:r>
              <a:rPr>
                <a:solidFill>
                  <a:srgbClr val="5E5E5E"/>
                </a:solidFill>
              </a:rPr>
              <a:t>&lt;!--  Author: Me | Date: Today | Assignment: First Project --&gt;  </a:t>
            </a:r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&lt;title&gt;</a:t>
            </a:r>
            <a:r>
              <a:rPr>
                <a:solidFill>
                  <a:srgbClr val="000000"/>
                </a:solidFill>
              </a:rPr>
              <a:t>My First Page</a:t>
            </a:r>
            <a:r>
              <a:t>&lt;/title&gt; </a:t>
            </a:r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&lt;/head&gt; </a:t>
            </a:r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endParaRPr/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&lt;body&gt; </a:t>
            </a:r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&lt;h1&gt;</a:t>
            </a:r>
            <a:r>
              <a:rPr>
                <a:solidFill>
                  <a:srgbClr val="000000"/>
                </a:solidFill>
              </a:rPr>
              <a:t>The body is what the browser sees.</a:t>
            </a:r>
            <a:r>
              <a:t>&lt;/h1&gt;</a:t>
            </a:r>
          </a:p>
          <a:p>
            <a:pPr marL="0" lvl="1" indent="31242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&lt;p&gt;</a:t>
            </a:r>
            <a:r>
              <a:rPr>
                <a:solidFill>
                  <a:srgbClr val="000000"/>
                </a:solidFill>
              </a:rPr>
              <a:t>Several ways to format text.</a:t>
            </a:r>
            <a:r>
              <a:t>&lt;/p&gt;</a:t>
            </a:r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&lt;/body&gt; </a:t>
            </a:r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endParaRPr/>
          </a:p>
          <a:p>
            <a:pPr marL="0" indent="0" defTabSz="447801">
              <a:spcBef>
                <a:spcPts val="0"/>
              </a:spcBef>
              <a:buSzTx/>
              <a:buNone/>
              <a:defRPr sz="2788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&lt;/html&gt;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HOMEWORK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sz="half" idx="1"/>
          </p:nvPr>
        </p:nvSpPr>
        <p:spPr>
          <a:xfrm>
            <a:off x="5143500" y="2311400"/>
            <a:ext cx="10668000" cy="5473700"/>
          </a:xfrm>
          <a:prstGeom prst="rect">
            <a:avLst/>
          </a:prstGeom>
        </p:spPr>
        <p:txBody>
          <a:bodyPr/>
          <a:lstStyle/>
          <a:p>
            <a:pPr marL="430305" indent="-430305">
              <a:defRPr sz="4800"/>
            </a:pPr>
            <a:r>
              <a:t>One big project, your very first website, featuring content that interests you</a:t>
            </a:r>
          </a:p>
          <a:p>
            <a:pPr marL="430305" indent="-430305">
              <a:defRPr sz="4800"/>
            </a:pPr>
            <a:r>
              <a:t>A small project each week in class that supports the big project</a:t>
            </a:r>
          </a:p>
        </p:txBody>
      </p:sp>
      <p:pic>
        <p:nvPicPr>
          <p:cNvPr id="195" name="MPW-42461.jpg"/>
          <p:cNvPicPr>
            <a:picLocks noChangeAspect="1"/>
          </p:cNvPicPr>
          <p:nvPr/>
        </p:nvPicPr>
        <p:blipFill>
          <a:blip r:embed="rId2">
            <a:extLst/>
          </a:blip>
          <a:srcRect l="4996" t="7719" r="13000" b="12950"/>
          <a:stretch>
            <a:fillRect/>
          </a:stretch>
        </p:blipFill>
        <p:spPr>
          <a:xfrm>
            <a:off x="373459" y="1904117"/>
            <a:ext cx="4044739" cy="5994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86" extrusionOk="0">
                <a:moveTo>
                  <a:pt x="5471" y="0"/>
                </a:moveTo>
                <a:cubicBezTo>
                  <a:pt x="5418" y="-2"/>
                  <a:pt x="5361" y="9"/>
                  <a:pt x="5266" y="30"/>
                </a:cubicBezTo>
                <a:cubicBezTo>
                  <a:pt x="5149" y="57"/>
                  <a:pt x="5052" y="99"/>
                  <a:pt x="5052" y="126"/>
                </a:cubicBezTo>
                <a:cubicBezTo>
                  <a:pt x="5052" y="153"/>
                  <a:pt x="5015" y="184"/>
                  <a:pt x="4972" y="195"/>
                </a:cubicBezTo>
                <a:cubicBezTo>
                  <a:pt x="4928" y="206"/>
                  <a:pt x="4894" y="237"/>
                  <a:pt x="4894" y="263"/>
                </a:cubicBezTo>
                <a:cubicBezTo>
                  <a:pt x="4894" y="315"/>
                  <a:pt x="4717" y="624"/>
                  <a:pt x="4343" y="1221"/>
                </a:cubicBezTo>
                <a:cubicBezTo>
                  <a:pt x="4209" y="1436"/>
                  <a:pt x="4100" y="1616"/>
                  <a:pt x="4104" y="1621"/>
                </a:cubicBezTo>
                <a:cubicBezTo>
                  <a:pt x="4117" y="1640"/>
                  <a:pt x="3929" y="1966"/>
                  <a:pt x="3880" y="2010"/>
                </a:cubicBezTo>
                <a:cubicBezTo>
                  <a:pt x="3844" y="2042"/>
                  <a:pt x="3804" y="2044"/>
                  <a:pt x="3727" y="2017"/>
                </a:cubicBezTo>
                <a:cubicBezTo>
                  <a:pt x="3670" y="1996"/>
                  <a:pt x="3634" y="1970"/>
                  <a:pt x="3649" y="1960"/>
                </a:cubicBezTo>
                <a:cubicBezTo>
                  <a:pt x="3664" y="1950"/>
                  <a:pt x="3579" y="1876"/>
                  <a:pt x="3459" y="1795"/>
                </a:cubicBezTo>
                <a:cubicBezTo>
                  <a:pt x="3232" y="1642"/>
                  <a:pt x="3209" y="1569"/>
                  <a:pt x="3346" y="1437"/>
                </a:cubicBezTo>
                <a:cubicBezTo>
                  <a:pt x="3387" y="1398"/>
                  <a:pt x="3420" y="1333"/>
                  <a:pt x="3420" y="1294"/>
                </a:cubicBezTo>
                <a:cubicBezTo>
                  <a:pt x="3421" y="1254"/>
                  <a:pt x="3459" y="1151"/>
                  <a:pt x="3503" y="1065"/>
                </a:cubicBezTo>
                <a:cubicBezTo>
                  <a:pt x="3636" y="808"/>
                  <a:pt x="3447" y="578"/>
                  <a:pt x="3048" y="511"/>
                </a:cubicBezTo>
                <a:cubicBezTo>
                  <a:pt x="2937" y="492"/>
                  <a:pt x="2902" y="509"/>
                  <a:pt x="2807" y="623"/>
                </a:cubicBezTo>
                <a:cubicBezTo>
                  <a:pt x="2745" y="698"/>
                  <a:pt x="2653" y="855"/>
                  <a:pt x="2604" y="972"/>
                </a:cubicBezTo>
                <a:cubicBezTo>
                  <a:pt x="2554" y="1089"/>
                  <a:pt x="2497" y="1201"/>
                  <a:pt x="2477" y="1221"/>
                </a:cubicBezTo>
                <a:cubicBezTo>
                  <a:pt x="2456" y="1240"/>
                  <a:pt x="2410" y="1329"/>
                  <a:pt x="2375" y="1417"/>
                </a:cubicBezTo>
                <a:cubicBezTo>
                  <a:pt x="2299" y="1604"/>
                  <a:pt x="2133" y="1907"/>
                  <a:pt x="1994" y="2111"/>
                </a:cubicBezTo>
                <a:cubicBezTo>
                  <a:pt x="1940" y="2191"/>
                  <a:pt x="1895" y="2275"/>
                  <a:pt x="1895" y="2298"/>
                </a:cubicBezTo>
                <a:cubicBezTo>
                  <a:pt x="1895" y="2366"/>
                  <a:pt x="1651" y="2676"/>
                  <a:pt x="1554" y="2730"/>
                </a:cubicBezTo>
                <a:cubicBezTo>
                  <a:pt x="1485" y="2769"/>
                  <a:pt x="1445" y="2771"/>
                  <a:pt x="1365" y="2737"/>
                </a:cubicBezTo>
                <a:cubicBezTo>
                  <a:pt x="1218" y="2675"/>
                  <a:pt x="1179" y="2684"/>
                  <a:pt x="961" y="2816"/>
                </a:cubicBezTo>
                <a:cubicBezTo>
                  <a:pt x="853" y="2882"/>
                  <a:pt x="705" y="2948"/>
                  <a:pt x="633" y="2963"/>
                </a:cubicBezTo>
                <a:cubicBezTo>
                  <a:pt x="521" y="2987"/>
                  <a:pt x="552" y="2997"/>
                  <a:pt x="843" y="3037"/>
                </a:cubicBezTo>
                <a:cubicBezTo>
                  <a:pt x="1194" y="3086"/>
                  <a:pt x="1365" y="3175"/>
                  <a:pt x="1368" y="3309"/>
                </a:cubicBezTo>
                <a:cubicBezTo>
                  <a:pt x="1369" y="3383"/>
                  <a:pt x="1188" y="3790"/>
                  <a:pt x="1069" y="3980"/>
                </a:cubicBezTo>
                <a:cubicBezTo>
                  <a:pt x="1024" y="4052"/>
                  <a:pt x="896" y="4161"/>
                  <a:pt x="783" y="4222"/>
                </a:cubicBezTo>
                <a:cubicBezTo>
                  <a:pt x="617" y="4312"/>
                  <a:pt x="580" y="4355"/>
                  <a:pt x="580" y="4456"/>
                </a:cubicBezTo>
                <a:cubicBezTo>
                  <a:pt x="580" y="4591"/>
                  <a:pt x="463" y="4808"/>
                  <a:pt x="343" y="4898"/>
                </a:cubicBezTo>
                <a:cubicBezTo>
                  <a:pt x="188" y="5014"/>
                  <a:pt x="0" y="5426"/>
                  <a:pt x="0" y="5654"/>
                </a:cubicBezTo>
                <a:lnTo>
                  <a:pt x="0" y="5875"/>
                </a:lnTo>
                <a:lnTo>
                  <a:pt x="396" y="6117"/>
                </a:lnTo>
                <a:cubicBezTo>
                  <a:pt x="1002" y="6488"/>
                  <a:pt x="1049" y="6601"/>
                  <a:pt x="756" y="6976"/>
                </a:cubicBezTo>
                <a:cubicBezTo>
                  <a:pt x="168" y="7728"/>
                  <a:pt x="53" y="7955"/>
                  <a:pt x="15" y="8449"/>
                </a:cubicBezTo>
                <a:cubicBezTo>
                  <a:pt x="-1" y="8661"/>
                  <a:pt x="14" y="8938"/>
                  <a:pt x="49" y="9090"/>
                </a:cubicBezTo>
                <a:cubicBezTo>
                  <a:pt x="107" y="9344"/>
                  <a:pt x="172" y="9496"/>
                  <a:pt x="633" y="10443"/>
                </a:cubicBezTo>
                <a:cubicBezTo>
                  <a:pt x="839" y="10865"/>
                  <a:pt x="931" y="11270"/>
                  <a:pt x="944" y="11825"/>
                </a:cubicBezTo>
                <a:cubicBezTo>
                  <a:pt x="955" y="12279"/>
                  <a:pt x="1119" y="12738"/>
                  <a:pt x="1391" y="13085"/>
                </a:cubicBezTo>
                <a:cubicBezTo>
                  <a:pt x="1437" y="13144"/>
                  <a:pt x="1473" y="13223"/>
                  <a:pt x="1473" y="13263"/>
                </a:cubicBezTo>
                <a:cubicBezTo>
                  <a:pt x="1475" y="13365"/>
                  <a:pt x="1619" y="13671"/>
                  <a:pt x="1710" y="13766"/>
                </a:cubicBezTo>
                <a:cubicBezTo>
                  <a:pt x="1754" y="13810"/>
                  <a:pt x="1791" y="13865"/>
                  <a:pt x="1791" y="13887"/>
                </a:cubicBezTo>
                <a:cubicBezTo>
                  <a:pt x="1791" y="13909"/>
                  <a:pt x="1823" y="13977"/>
                  <a:pt x="1863" y="14039"/>
                </a:cubicBezTo>
                <a:cubicBezTo>
                  <a:pt x="1995" y="14242"/>
                  <a:pt x="2051" y="14362"/>
                  <a:pt x="2132" y="14613"/>
                </a:cubicBezTo>
                <a:cubicBezTo>
                  <a:pt x="2176" y="14750"/>
                  <a:pt x="2257" y="14965"/>
                  <a:pt x="2314" y="15092"/>
                </a:cubicBezTo>
                <a:cubicBezTo>
                  <a:pt x="2370" y="15219"/>
                  <a:pt x="2445" y="15395"/>
                  <a:pt x="2481" y="15483"/>
                </a:cubicBezTo>
                <a:cubicBezTo>
                  <a:pt x="2516" y="15571"/>
                  <a:pt x="2564" y="15660"/>
                  <a:pt x="2584" y="15679"/>
                </a:cubicBezTo>
                <a:cubicBezTo>
                  <a:pt x="2605" y="15699"/>
                  <a:pt x="2653" y="15809"/>
                  <a:pt x="2692" y="15924"/>
                </a:cubicBezTo>
                <a:cubicBezTo>
                  <a:pt x="2739" y="16061"/>
                  <a:pt x="2821" y="16179"/>
                  <a:pt x="2938" y="16271"/>
                </a:cubicBezTo>
                <a:cubicBezTo>
                  <a:pt x="3124" y="16418"/>
                  <a:pt x="3451" y="16550"/>
                  <a:pt x="3626" y="16549"/>
                </a:cubicBezTo>
                <a:cubicBezTo>
                  <a:pt x="3683" y="16550"/>
                  <a:pt x="3748" y="16568"/>
                  <a:pt x="3770" y="16591"/>
                </a:cubicBezTo>
                <a:cubicBezTo>
                  <a:pt x="3791" y="16614"/>
                  <a:pt x="3811" y="17137"/>
                  <a:pt x="3816" y="17753"/>
                </a:cubicBezTo>
                <a:cubicBezTo>
                  <a:pt x="3821" y="18387"/>
                  <a:pt x="3846" y="18876"/>
                  <a:pt x="3873" y="18882"/>
                </a:cubicBezTo>
                <a:cubicBezTo>
                  <a:pt x="3900" y="18887"/>
                  <a:pt x="4038" y="18896"/>
                  <a:pt x="4182" y="18902"/>
                </a:cubicBezTo>
                <a:lnTo>
                  <a:pt x="4447" y="18912"/>
                </a:lnTo>
                <a:lnTo>
                  <a:pt x="4472" y="19142"/>
                </a:lnTo>
                <a:lnTo>
                  <a:pt x="4500" y="19373"/>
                </a:lnTo>
                <a:lnTo>
                  <a:pt x="4762" y="19369"/>
                </a:lnTo>
                <a:cubicBezTo>
                  <a:pt x="5700" y="19352"/>
                  <a:pt x="14581" y="19355"/>
                  <a:pt x="14623" y="19372"/>
                </a:cubicBezTo>
                <a:cubicBezTo>
                  <a:pt x="14651" y="19384"/>
                  <a:pt x="14692" y="19453"/>
                  <a:pt x="14712" y="19525"/>
                </a:cubicBezTo>
                <a:cubicBezTo>
                  <a:pt x="14767" y="19725"/>
                  <a:pt x="15042" y="20217"/>
                  <a:pt x="15141" y="20291"/>
                </a:cubicBezTo>
                <a:cubicBezTo>
                  <a:pt x="15190" y="20327"/>
                  <a:pt x="15219" y="20360"/>
                  <a:pt x="15207" y="20362"/>
                </a:cubicBezTo>
                <a:cubicBezTo>
                  <a:pt x="15195" y="20365"/>
                  <a:pt x="15242" y="20469"/>
                  <a:pt x="15313" y="20592"/>
                </a:cubicBezTo>
                <a:cubicBezTo>
                  <a:pt x="15410" y="20764"/>
                  <a:pt x="15529" y="20875"/>
                  <a:pt x="15810" y="21070"/>
                </a:cubicBezTo>
                <a:cubicBezTo>
                  <a:pt x="16013" y="21210"/>
                  <a:pt x="16202" y="21325"/>
                  <a:pt x="16231" y="21326"/>
                </a:cubicBezTo>
                <a:cubicBezTo>
                  <a:pt x="16322" y="21327"/>
                  <a:pt x="16573" y="21456"/>
                  <a:pt x="16545" y="21487"/>
                </a:cubicBezTo>
                <a:cubicBezTo>
                  <a:pt x="16530" y="21503"/>
                  <a:pt x="16618" y="21533"/>
                  <a:pt x="16741" y="21551"/>
                </a:cubicBezTo>
                <a:cubicBezTo>
                  <a:pt x="17050" y="21598"/>
                  <a:pt x="17044" y="21597"/>
                  <a:pt x="17393" y="21551"/>
                </a:cubicBezTo>
                <a:cubicBezTo>
                  <a:pt x="17635" y="21520"/>
                  <a:pt x="17741" y="21486"/>
                  <a:pt x="17869" y="21393"/>
                </a:cubicBezTo>
                <a:cubicBezTo>
                  <a:pt x="17961" y="21327"/>
                  <a:pt x="18048" y="21249"/>
                  <a:pt x="18064" y="21220"/>
                </a:cubicBezTo>
                <a:cubicBezTo>
                  <a:pt x="18081" y="21191"/>
                  <a:pt x="18139" y="21167"/>
                  <a:pt x="18191" y="21167"/>
                </a:cubicBezTo>
                <a:cubicBezTo>
                  <a:pt x="18429" y="21167"/>
                  <a:pt x="18988" y="20653"/>
                  <a:pt x="18887" y="20527"/>
                </a:cubicBezTo>
                <a:cubicBezTo>
                  <a:pt x="18842" y="20469"/>
                  <a:pt x="18933" y="20430"/>
                  <a:pt x="19715" y="20169"/>
                </a:cubicBezTo>
                <a:cubicBezTo>
                  <a:pt x="20633" y="19864"/>
                  <a:pt x="21149" y="19652"/>
                  <a:pt x="21150" y="19579"/>
                </a:cubicBezTo>
                <a:cubicBezTo>
                  <a:pt x="21150" y="19556"/>
                  <a:pt x="21196" y="19515"/>
                  <a:pt x="21254" y="19488"/>
                </a:cubicBezTo>
                <a:cubicBezTo>
                  <a:pt x="21311" y="19460"/>
                  <a:pt x="21344" y="19429"/>
                  <a:pt x="21328" y="19418"/>
                </a:cubicBezTo>
                <a:cubicBezTo>
                  <a:pt x="21311" y="19406"/>
                  <a:pt x="21329" y="19360"/>
                  <a:pt x="21366" y="19315"/>
                </a:cubicBezTo>
                <a:cubicBezTo>
                  <a:pt x="21403" y="19269"/>
                  <a:pt x="21438" y="19214"/>
                  <a:pt x="21444" y="19195"/>
                </a:cubicBezTo>
                <a:cubicBezTo>
                  <a:pt x="21450" y="19175"/>
                  <a:pt x="21481" y="19088"/>
                  <a:pt x="21512" y="19000"/>
                </a:cubicBezTo>
                <a:cubicBezTo>
                  <a:pt x="21599" y="18753"/>
                  <a:pt x="21585" y="18028"/>
                  <a:pt x="21491" y="17876"/>
                </a:cubicBezTo>
                <a:cubicBezTo>
                  <a:pt x="21447" y="17806"/>
                  <a:pt x="21412" y="17688"/>
                  <a:pt x="21412" y="17614"/>
                </a:cubicBezTo>
                <a:cubicBezTo>
                  <a:pt x="21412" y="17540"/>
                  <a:pt x="21365" y="17342"/>
                  <a:pt x="21307" y="17177"/>
                </a:cubicBezTo>
                <a:cubicBezTo>
                  <a:pt x="21248" y="17011"/>
                  <a:pt x="21204" y="16804"/>
                  <a:pt x="21209" y="16714"/>
                </a:cubicBezTo>
                <a:cubicBezTo>
                  <a:pt x="21215" y="16604"/>
                  <a:pt x="21189" y="16529"/>
                  <a:pt x="21131" y="16485"/>
                </a:cubicBezTo>
                <a:cubicBezTo>
                  <a:pt x="21083" y="16449"/>
                  <a:pt x="21044" y="16410"/>
                  <a:pt x="21044" y="16398"/>
                </a:cubicBezTo>
                <a:cubicBezTo>
                  <a:pt x="21044" y="16386"/>
                  <a:pt x="20890" y="16224"/>
                  <a:pt x="20701" y="16038"/>
                </a:cubicBezTo>
                <a:cubicBezTo>
                  <a:pt x="20252" y="15594"/>
                  <a:pt x="20217" y="15531"/>
                  <a:pt x="20363" y="15426"/>
                </a:cubicBezTo>
                <a:cubicBezTo>
                  <a:pt x="20458" y="15358"/>
                  <a:pt x="20485" y="15280"/>
                  <a:pt x="20526" y="14909"/>
                </a:cubicBezTo>
                <a:cubicBezTo>
                  <a:pt x="20611" y="14132"/>
                  <a:pt x="20838" y="13481"/>
                  <a:pt x="21232" y="12898"/>
                </a:cubicBezTo>
                <a:cubicBezTo>
                  <a:pt x="21433" y="12601"/>
                  <a:pt x="21373" y="12352"/>
                  <a:pt x="21076" y="12258"/>
                </a:cubicBezTo>
                <a:cubicBezTo>
                  <a:pt x="20828" y="12179"/>
                  <a:pt x="20704" y="12149"/>
                  <a:pt x="20604" y="12138"/>
                </a:cubicBezTo>
                <a:cubicBezTo>
                  <a:pt x="20510" y="12128"/>
                  <a:pt x="20503" y="12072"/>
                  <a:pt x="20494" y="11025"/>
                </a:cubicBezTo>
                <a:cubicBezTo>
                  <a:pt x="20483" y="9832"/>
                  <a:pt x="20449" y="9608"/>
                  <a:pt x="20151" y="8779"/>
                </a:cubicBezTo>
                <a:cubicBezTo>
                  <a:pt x="20065" y="8541"/>
                  <a:pt x="19888" y="8163"/>
                  <a:pt x="19757" y="7939"/>
                </a:cubicBezTo>
                <a:lnTo>
                  <a:pt x="19518" y="7533"/>
                </a:lnTo>
                <a:lnTo>
                  <a:pt x="19520" y="7042"/>
                </a:lnTo>
                <a:lnTo>
                  <a:pt x="19522" y="6550"/>
                </a:lnTo>
                <a:lnTo>
                  <a:pt x="19810" y="6354"/>
                </a:lnTo>
                <a:cubicBezTo>
                  <a:pt x="19971" y="6245"/>
                  <a:pt x="20097" y="6127"/>
                  <a:pt x="20096" y="6087"/>
                </a:cubicBezTo>
                <a:cubicBezTo>
                  <a:pt x="20095" y="6046"/>
                  <a:pt x="20021" y="5986"/>
                  <a:pt x="19924" y="5945"/>
                </a:cubicBezTo>
                <a:cubicBezTo>
                  <a:pt x="19767" y="5879"/>
                  <a:pt x="19748" y="5851"/>
                  <a:pt x="19658" y="5520"/>
                </a:cubicBezTo>
                <a:cubicBezTo>
                  <a:pt x="19605" y="5324"/>
                  <a:pt x="19550" y="5142"/>
                  <a:pt x="19537" y="5114"/>
                </a:cubicBezTo>
                <a:cubicBezTo>
                  <a:pt x="19524" y="5086"/>
                  <a:pt x="19512" y="4563"/>
                  <a:pt x="19510" y="3950"/>
                </a:cubicBezTo>
                <a:lnTo>
                  <a:pt x="19505" y="2837"/>
                </a:lnTo>
                <a:lnTo>
                  <a:pt x="19199" y="2837"/>
                </a:lnTo>
                <a:cubicBezTo>
                  <a:pt x="19030" y="2837"/>
                  <a:pt x="18878" y="2821"/>
                  <a:pt x="18860" y="2801"/>
                </a:cubicBezTo>
                <a:cubicBezTo>
                  <a:pt x="18795" y="2730"/>
                  <a:pt x="18786" y="2613"/>
                  <a:pt x="18841" y="2544"/>
                </a:cubicBezTo>
                <a:cubicBezTo>
                  <a:pt x="18875" y="2501"/>
                  <a:pt x="18877" y="2463"/>
                  <a:pt x="18847" y="2443"/>
                </a:cubicBezTo>
                <a:cubicBezTo>
                  <a:pt x="18819" y="2424"/>
                  <a:pt x="18048" y="2408"/>
                  <a:pt x="17048" y="2408"/>
                </a:cubicBezTo>
                <a:cubicBezTo>
                  <a:pt x="16029" y="2409"/>
                  <a:pt x="15258" y="2395"/>
                  <a:pt x="15203" y="2376"/>
                </a:cubicBezTo>
                <a:cubicBezTo>
                  <a:pt x="15112" y="2343"/>
                  <a:pt x="15115" y="2333"/>
                  <a:pt x="15215" y="2154"/>
                </a:cubicBezTo>
                <a:cubicBezTo>
                  <a:pt x="15273" y="2051"/>
                  <a:pt x="15339" y="1951"/>
                  <a:pt x="15361" y="1931"/>
                </a:cubicBezTo>
                <a:cubicBezTo>
                  <a:pt x="15384" y="1912"/>
                  <a:pt x="15417" y="1862"/>
                  <a:pt x="15436" y="1821"/>
                </a:cubicBezTo>
                <a:cubicBezTo>
                  <a:pt x="15466" y="1754"/>
                  <a:pt x="15428" y="1736"/>
                  <a:pt x="15080" y="1652"/>
                </a:cubicBezTo>
                <a:cubicBezTo>
                  <a:pt x="12993" y="1152"/>
                  <a:pt x="10832" y="1119"/>
                  <a:pt x="8758" y="1557"/>
                </a:cubicBezTo>
                <a:cubicBezTo>
                  <a:pt x="8469" y="1618"/>
                  <a:pt x="8187" y="1683"/>
                  <a:pt x="8130" y="1700"/>
                </a:cubicBezTo>
                <a:cubicBezTo>
                  <a:pt x="8072" y="1717"/>
                  <a:pt x="7996" y="1736"/>
                  <a:pt x="7962" y="1742"/>
                </a:cubicBezTo>
                <a:cubicBezTo>
                  <a:pt x="7922" y="1750"/>
                  <a:pt x="7964" y="1845"/>
                  <a:pt x="8083" y="2015"/>
                </a:cubicBezTo>
                <a:cubicBezTo>
                  <a:pt x="8274" y="2290"/>
                  <a:pt x="8283" y="2396"/>
                  <a:pt x="8108" y="2358"/>
                </a:cubicBezTo>
                <a:cubicBezTo>
                  <a:pt x="8053" y="2347"/>
                  <a:pt x="7992" y="2354"/>
                  <a:pt x="7973" y="2374"/>
                </a:cubicBezTo>
                <a:cubicBezTo>
                  <a:pt x="7951" y="2398"/>
                  <a:pt x="7432" y="2411"/>
                  <a:pt x="6472" y="2411"/>
                </a:cubicBezTo>
                <a:cubicBezTo>
                  <a:pt x="4996" y="2411"/>
                  <a:pt x="4934" y="2406"/>
                  <a:pt x="4919" y="2287"/>
                </a:cubicBezTo>
                <a:cubicBezTo>
                  <a:pt x="4916" y="2267"/>
                  <a:pt x="4894" y="2222"/>
                  <a:pt x="4870" y="2187"/>
                </a:cubicBezTo>
                <a:cubicBezTo>
                  <a:pt x="4844" y="2148"/>
                  <a:pt x="4851" y="2106"/>
                  <a:pt x="4887" y="2081"/>
                </a:cubicBezTo>
                <a:cubicBezTo>
                  <a:pt x="4920" y="2059"/>
                  <a:pt x="4946" y="2021"/>
                  <a:pt x="4946" y="1994"/>
                </a:cubicBezTo>
                <a:cubicBezTo>
                  <a:pt x="4946" y="1967"/>
                  <a:pt x="5040" y="1814"/>
                  <a:pt x="5154" y="1654"/>
                </a:cubicBezTo>
                <a:cubicBezTo>
                  <a:pt x="5267" y="1494"/>
                  <a:pt x="5437" y="1227"/>
                  <a:pt x="5533" y="1061"/>
                </a:cubicBezTo>
                <a:cubicBezTo>
                  <a:pt x="5629" y="895"/>
                  <a:pt x="5774" y="674"/>
                  <a:pt x="5854" y="569"/>
                </a:cubicBezTo>
                <a:cubicBezTo>
                  <a:pt x="6080" y="275"/>
                  <a:pt x="6051" y="204"/>
                  <a:pt x="5647" y="48"/>
                </a:cubicBezTo>
                <a:cubicBezTo>
                  <a:pt x="5572" y="19"/>
                  <a:pt x="5524" y="3"/>
                  <a:pt x="5471" y="0"/>
                </a:cubicBezTo>
                <a:close/>
                <a:moveTo>
                  <a:pt x="11651" y="4628"/>
                </a:moveTo>
                <a:cubicBezTo>
                  <a:pt x="12205" y="4627"/>
                  <a:pt x="12748" y="4649"/>
                  <a:pt x="12995" y="4695"/>
                </a:cubicBezTo>
                <a:cubicBezTo>
                  <a:pt x="13183" y="4730"/>
                  <a:pt x="13354" y="4770"/>
                  <a:pt x="13374" y="4784"/>
                </a:cubicBezTo>
                <a:cubicBezTo>
                  <a:pt x="13431" y="4823"/>
                  <a:pt x="13136" y="5091"/>
                  <a:pt x="13021" y="5105"/>
                </a:cubicBezTo>
                <a:cubicBezTo>
                  <a:pt x="12870" y="5124"/>
                  <a:pt x="12733" y="5217"/>
                  <a:pt x="12731" y="5302"/>
                </a:cubicBezTo>
                <a:cubicBezTo>
                  <a:pt x="12730" y="5343"/>
                  <a:pt x="12699" y="5403"/>
                  <a:pt x="12663" y="5435"/>
                </a:cubicBezTo>
                <a:cubicBezTo>
                  <a:pt x="12575" y="5513"/>
                  <a:pt x="12148" y="5732"/>
                  <a:pt x="11945" y="5803"/>
                </a:cubicBezTo>
                <a:cubicBezTo>
                  <a:pt x="11760" y="5867"/>
                  <a:pt x="11744" y="5939"/>
                  <a:pt x="11874" y="6123"/>
                </a:cubicBezTo>
                <a:cubicBezTo>
                  <a:pt x="11951" y="6232"/>
                  <a:pt x="11956" y="6277"/>
                  <a:pt x="11901" y="6456"/>
                </a:cubicBezTo>
                <a:cubicBezTo>
                  <a:pt x="11819" y="6723"/>
                  <a:pt x="11822" y="6797"/>
                  <a:pt x="11914" y="6849"/>
                </a:cubicBezTo>
                <a:cubicBezTo>
                  <a:pt x="12018" y="6907"/>
                  <a:pt x="12233" y="6808"/>
                  <a:pt x="12305" y="6669"/>
                </a:cubicBezTo>
                <a:cubicBezTo>
                  <a:pt x="12354" y="6575"/>
                  <a:pt x="12373" y="6568"/>
                  <a:pt x="12470" y="6603"/>
                </a:cubicBezTo>
                <a:cubicBezTo>
                  <a:pt x="12531" y="6625"/>
                  <a:pt x="12593" y="6670"/>
                  <a:pt x="12610" y="6703"/>
                </a:cubicBezTo>
                <a:cubicBezTo>
                  <a:pt x="12627" y="6736"/>
                  <a:pt x="12708" y="6810"/>
                  <a:pt x="12788" y="6869"/>
                </a:cubicBezTo>
                <a:cubicBezTo>
                  <a:pt x="12968" y="7001"/>
                  <a:pt x="12980" y="7052"/>
                  <a:pt x="12896" y="7377"/>
                </a:cubicBezTo>
                <a:cubicBezTo>
                  <a:pt x="12835" y="7611"/>
                  <a:pt x="12835" y="7642"/>
                  <a:pt x="12913" y="7680"/>
                </a:cubicBezTo>
                <a:cubicBezTo>
                  <a:pt x="12989" y="7718"/>
                  <a:pt x="12993" y="7766"/>
                  <a:pt x="12947" y="8096"/>
                </a:cubicBezTo>
                <a:cubicBezTo>
                  <a:pt x="12892" y="8484"/>
                  <a:pt x="12790" y="8738"/>
                  <a:pt x="12644" y="8847"/>
                </a:cubicBezTo>
                <a:cubicBezTo>
                  <a:pt x="12500" y="8954"/>
                  <a:pt x="11981" y="8913"/>
                  <a:pt x="11910" y="8788"/>
                </a:cubicBezTo>
                <a:cubicBezTo>
                  <a:pt x="11893" y="8758"/>
                  <a:pt x="11843" y="8734"/>
                  <a:pt x="11797" y="8734"/>
                </a:cubicBezTo>
                <a:cubicBezTo>
                  <a:pt x="11752" y="8734"/>
                  <a:pt x="11415" y="8623"/>
                  <a:pt x="11050" y="8486"/>
                </a:cubicBezTo>
                <a:cubicBezTo>
                  <a:pt x="10282" y="8199"/>
                  <a:pt x="9833" y="8119"/>
                  <a:pt x="8750" y="8076"/>
                </a:cubicBezTo>
                <a:cubicBezTo>
                  <a:pt x="8031" y="8048"/>
                  <a:pt x="8058" y="8057"/>
                  <a:pt x="7738" y="7712"/>
                </a:cubicBezTo>
                <a:cubicBezTo>
                  <a:pt x="7643" y="7609"/>
                  <a:pt x="7496" y="7474"/>
                  <a:pt x="7410" y="7412"/>
                </a:cubicBezTo>
                <a:cubicBezTo>
                  <a:pt x="7324" y="7350"/>
                  <a:pt x="7203" y="7235"/>
                  <a:pt x="7143" y="7156"/>
                </a:cubicBezTo>
                <a:cubicBezTo>
                  <a:pt x="6969" y="6925"/>
                  <a:pt x="6835" y="6821"/>
                  <a:pt x="6540" y="6689"/>
                </a:cubicBezTo>
                <a:cubicBezTo>
                  <a:pt x="6388" y="6620"/>
                  <a:pt x="6261" y="6550"/>
                  <a:pt x="6261" y="6534"/>
                </a:cubicBezTo>
                <a:cubicBezTo>
                  <a:pt x="6261" y="6518"/>
                  <a:pt x="6394" y="6403"/>
                  <a:pt x="6557" y="6278"/>
                </a:cubicBezTo>
                <a:cubicBezTo>
                  <a:pt x="7690" y="5414"/>
                  <a:pt x="8852" y="4915"/>
                  <a:pt x="10238" y="4698"/>
                </a:cubicBezTo>
                <a:cubicBezTo>
                  <a:pt x="10533" y="4652"/>
                  <a:pt x="11098" y="4628"/>
                  <a:pt x="11651" y="4628"/>
                </a:cubicBezTo>
                <a:close/>
                <a:moveTo>
                  <a:pt x="18301" y="7946"/>
                </a:moveTo>
                <a:lnTo>
                  <a:pt x="18401" y="8101"/>
                </a:lnTo>
                <a:cubicBezTo>
                  <a:pt x="19013" y="9039"/>
                  <a:pt x="19221" y="9788"/>
                  <a:pt x="19226" y="11060"/>
                </a:cubicBezTo>
                <a:lnTo>
                  <a:pt x="19228" y="11913"/>
                </a:lnTo>
                <a:lnTo>
                  <a:pt x="18807" y="11923"/>
                </a:lnTo>
                <a:cubicBezTo>
                  <a:pt x="18523" y="11930"/>
                  <a:pt x="18354" y="11917"/>
                  <a:pt x="18291" y="11886"/>
                </a:cubicBezTo>
                <a:cubicBezTo>
                  <a:pt x="18227" y="11855"/>
                  <a:pt x="18157" y="11709"/>
                  <a:pt x="18070" y="11433"/>
                </a:cubicBezTo>
                <a:cubicBezTo>
                  <a:pt x="17986" y="11164"/>
                  <a:pt x="17875" y="10935"/>
                  <a:pt x="17745" y="10759"/>
                </a:cubicBezTo>
                <a:cubicBezTo>
                  <a:pt x="17636" y="10612"/>
                  <a:pt x="17546" y="10482"/>
                  <a:pt x="17546" y="10469"/>
                </a:cubicBezTo>
                <a:cubicBezTo>
                  <a:pt x="17545" y="10456"/>
                  <a:pt x="17527" y="10433"/>
                  <a:pt x="17505" y="10419"/>
                </a:cubicBezTo>
                <a:cubicBezTo>
                  <a:pt x="17484" y="10404"/>
                  <a:pt x="17467" y="10313"/>
                  <a:pt x="17467" y="10217"/>
                </a:cubicBezTo>
                <a:cubicBezTo>
                  <a:pt x="17467" y="10066"/>
                  <a:pt x="17445" y="10027"/>
                  <a:pt x="17300" y="9936"/>
                </a:cubicBezTo>
                <a:cubicBezTo>
                  <a:pt x="17208" y="9877"/>
                  <a:pt x="17041" y="9799"/>
                  <a:pt x="16932" y="9761"/>
                </a:cubicBezTo>
                <a:cubicBezTo>
                  <a:pt x="16631" y="9658"/>
                  <a:pt x="16591" y="9578"/>
                  <a:pt x="16748" y="9398"/>
                </a:cubicBezTo>
                <a:cubicBezTo>
                  <a:pt x="16819" y="9316"/>
                  <a:pt x="16939" y="9204"/>
                  <a:pt x="17014" y="9150"/>
                </a:cubicBezTo>
                <a:cubicBezTo>
                  <a:pt x="17090" y="9095"/>
                  <a:pt x="17152" y="9030"/>
                  <a:pt x="17152" y="9005"/>
                </a:cubicBezTo>
                <a:cubicBezTo>
                  <a:pt x="17152" y="8935"/>
                  <a:pt x="17382" y="8805"/>
                  <a:pt x="17508" y="8805"/>
                </a:cubicBezTo>
                <a:cubicBezTo>
                  <a:pt x="17594" y="8805"/>
                  <a:pt x="17655" y="8757"/>
                  <a:pt x="17761" y="8601"/>
                </a:cubicBezTo>
                <a:cubicBezTo>
                  <a:pt x="17838" y="8488"/>
                  <a:pt x="17922" y="8369"/>
                  <a:pt x="17948" y="8335"/>
                </a:cubicBezTo>
                <a:cubicBezTo>
                  <a:pt x="17973" y="8301"/>
                  <a:pt x="17993" y="8245"/>
                  <a:pt x="17994" y="8211"/>
                </a:cubicBezTo>
                <a:cubicBezTo>
                  <a:pt x="17995" y="8176"/>
                  <a:pt x="18063" y="8102"/>
                  <a:pt x="18147" y="8046"/>
                </a:cubicBezTo>
                <a:lnTo>
                  <a:pt x="18301" y="7946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Relative Pathing</a:t>
            </a:r>
          </a:p>
        </p:txBody>
      </p:sp>
      <p:sp>
        <p:nvSpPr>
          <p:cNvPr id="360" name="Shape 360"/>
          <p:cNvSpPr>
            <a:spLocks noGrp="1"/>
          </p:cNvSpPr>
          <p:nvPr>
            <p:ph type="body" idx="1"/>
          </p:nvPr>
        </p:nvSpPr>
        <p:spPr>
          <a:xfrm>
            <a:off x="444500" y="2387600"/>
            <a:ext cx="15367000" cy="6045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800"/>
            </a:pPr>
            <a:r>
              <a:t>This refers with relation to the file you’re calling another file from (“my neighbor, three doors down”).</a:t>
            </a:r>
          </a:p>
          <a:p>
            <a:pPr lvl="1"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&lt;img src="image.gif"&gt; </a:t>
            </a:r>
            <a:b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t>image is in the same folder as this file </a:t>
            </a:r>
          </a:p>
          <a:p>
            <a:pPr lvl="1"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&lt;img src="images/image.gif"&gt;</a:t>
            </a:r>
            <a:b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t>image is in a subfolder named “images” </a:t>
            </a:r>
          </a:p>
          <a:p>
            <a:pPr lvl="1"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&lt;img src="../images/image.gif"&gt; </a:t>
            </a:r>
            <a:b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t>image is in a superior folder named “images”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Absolute Pathing</a:t>
            </a:r>
          </a:p>
        </p:txBody>
      </p:sp>
      <p:sp>
        <p:nvSpPr>
          <p:cNvPr id="363" name="Shape 3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 u="sng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hlinkClick r:id="rId2"/>
              </a:rPr>
              <a:t>https://www.svcseattle.com/assets/images/logo.gif</a:t>
            </a:r>
          </a:p>
          <a:p>
            <a:pPr>
              <a:defRPr sz="2400" u="sng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hlinkClick r:id="rId3"/>
              </a:rPr>
              <a:t>http://harrycarays.com/</a:t>
            </a:r>
          </a:p>
          <a:p>
            <a:pPr>
              <a:defRPr sz="3600"/>
            </a:pPr>
            <a:endParaRPr>
              <a:hlinkClick r:id="rId3"/>
            </a:endParaRPr>
          </a:p>
          <a:p>
            <a:pPr>
              <a:defRPr sz="3600"/>
            </a:pPr>
            <a:r>
              <a:t>A direct path to link to</a:t>
            </a:r>
          </a:p>
          <a:p>
            <a:pPr>
              <a:defRPr sz="3600"/>
            </a:pPr>
            <a:r>
              <a:t>If someone renames or eliminates the file, your link will be broken</a:t>
            </a:r>
          </a:p>
        </p:txBody>
      </p:sp>
      <p:pic>
        <p:nvPicPr>
          <p:cNvPr id="364" name="gif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25400" y="2189247"/>
            <a:ext cx="1993900" cy="1811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Screen Shot 2013-09-25 at 1.01.2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31238" y="4457700"/>
            <a:ext cx="1993901" cy="1653096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 flipH="1">
            <a:off x="10068465" y="3860800"/>
            <a:ext cx="1615535" cy="1"/>
          </a:xfrm>
          <a:prstGeom prst="line">
            <a:avLst/>
          </a:prstGeom>
          <a:ln w="25400">
            <a:solidFill>
              <a:srgbClr val="535353"/>
            </a:solidFill>
            <a:custDash>
              <a:ds d="200000" sp="200000"/>
            </a:custDash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 flipH="1">
            <a:off x="5250510" y="4648200"/>
            <a:ext cx="6436125" cy="12"/>
          </a:xfrm>
          <a:prstGeom prst="line">
            <a:avLst/>
          </a:prstGeom>
          <a:ln w="25400">
            <a:solidFill>
              <a:srgbClr val="535353"/>
            </a:solidFill>
            <a:custDash>
              <a:ds d="200000" sp="200000"/>
            </a:custDash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BUILDING A SIMPLE WEB PAGE</a:t>
            </a:r>
          </a:p>
        </p:txBody>
      </p:sp>
      <p:pic>
        <p:nvPicPr>
          <p:cNvPr id="370" name="Web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2552700"/>
            <a:ext cx="5003800" cy="500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LinkING with the ANCHOR TAG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444500" y="2425700"/>
            <a:ext cx="15367000" cy="54737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800"/>
            </a:pPr>
            <a:r>
              <a:t>The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&lt;a&gt;</a:t>
            </a:r>
            <a:r>
              <a:t> tag defines an anchor or link.</a:t>
            </a:r>
          </a:p>
          <a:p>
            <a:pPr lvl="1"/>
            <a:r>
              <a:t>create a link to another document (relative path):</a:t>
            </a:r>
            <a:br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&lt;a href="foo.html"&gt;</a:t>
            </a:r>
            <a:r>
              <a:rPr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rPr>
              <a:t>I’m a link to another page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&lt;/a&gt; </a:t>
            </a:r>
          </a:p>
          <a:p>
            <a:pPr lvl="1"/>
            <a:r>
              <a:t>jump to an external website (absolute path):</a:t>
            </a:r>
            <a:br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&lt;a href="http://www.imdb.com/"&gt;</a:t>
            </a:r>
            <a:r>
              <a:rPr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rPr>
              <a:t>Visit IMDb.com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&lt;/a&gt;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&lt;a&gt;ttributes</a:t>
            </a:r>
          </a:p>
        </p:txBody>
      </p:sp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title</a:t>
            </a:r>
            <a:r>
              <a:t> - A text to display in a tool tip.</a:t>
            </a:r>
            <a:br/>
            <a:r>
              <a:t>Not adjustable with CSS </a:t>
            </a:r>
          </a:p>
          <a:p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target</a:t>
            </a:r>
            <a:r>
              <a:t> - (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“_blank”</a:t>
            </a:r>
            <a:r>
              <a:t>, 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“_parent”</a:t>
            </a:r>
            <a:r>
              <a:t>, 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“_self”</a:t>
            </a:r>
            <a:r>
              <a:t>, 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“_top”</a:t>
            </a:r>
            <a:r>
              <a:t>) - tells the browser where to open the link </a:t>
            </a:r>
          </a:p>
          <a:p>
            <a:pPr lvl="1"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_blank</a:t>
            </a:r>
            <a:r>
              <a:t> is a new window </a:t>
            </a:r>
          </a:p>
          <a:p>
            <a:pPr lvl="1"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_self</a:t>
            </a:r>
            <a:r>
              <a:t> and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_parent</a:t>
            </a:r>
            <a:r>
              <a:t> are for iframes,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_top</a:t>
            </a:r>
            <a:r>
              <a:t> opens in the full browser.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RULES OF THE ROAD</a:t>
            </a:r>
          </a:p>
        </p:txBody>
      </p:sp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444500" y="2984500"/>
            <a:ext cx="15367000" cy="5130800"/>
          </a:xfrm>
          <a:prstGeom prst="rect">
            <a:avLst/>
          </a:prstGeom>
        </p:spPr>
        <p:txBody>
          <a:bodyPr numCol="2" spcCol="768350"/>
          <a:lstStyle/>
          <a:p>
            <a:pPr>
              <a:spcBef>
                <a:spcPts val="0"/>
              </a:spcBef>
            </a:pPr>
            <a:r>
              <a:t>Tag names are preferred in lower case </a:t>
            </a:r>
          </a:p>
          <a:p>
            <a:pPr lvl="1">
              <a:spcBef>
                <a:spcPts val="0"/>
              </a:spcBef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&lt;p&gt;</a:t>
            </a:r>
            <a:r>
              <a:t> NOT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&lt;P&gt;</a:t>
            </a:r>
            <a:r>
              <a:t> </a:t>
            </a:r>
          </a:p>
          <a:p>
            <a:pPr>
              <a:spcBef>
                <a:spcPts val="0"/>
              </a:spcBef>
            </a:pPr>
            <a:endParaRPr/>
          </a:p>
          <a:p>
            <a:pPr>
              <a:spcBef>
                <a:spcPts val="0"/>
              </a:spcBef>
            </a:pPr>
            <a:r>
              <a:t>Attribute must have values, values are quoted </a:t>
            </a:r>
          </a:p>
          <a:p>
            <a:pPr lvl="1">
              <a:spcBef>
                <a:spcPts val="0"/>
              </a:spcBef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&lt;img src="foo.gif”&gt;</a:t>
            </a:r>
            <a:b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t>NOT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&lt;img&gt; </a:t>
            </a:r>
          </a:p>
          <a:p>
            <a:pPr lvl="1">
              <a:spcBef>
                <a:spcPts val="0"/>
              </a:spcBef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&lt;img src="foo.gif”&gt;</a:t>
            </a:r>
            <a:br>
              <a:rPr>
                <a:latin typeface="Andale Mono"/>
                <a:ea typeface="Andale Mono"/>
                <a:cs typeface="Andale Mono"/>
                <a:sym typeface="Andale Mono"/>
              </a:rPr>
            </a:br>
            <a:r>
              <a:t>NOT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&lt;img src=foo.gif&gt;</a:t>
            </a:r>
            <a:r>
              <a:t> </a:t>
            </a:r>
          </a:p>
          <a:p>
            <a:pPr lvl="1">
              <a:spcBef>
                <a:spcPts val="0"/>
              </a:spcBef>
            </a:pPr>
            <a:endParaRPr/>
          </a:p>
          <a:p>
            <a:pPr>
              <a:spcBef>
                <a:spcPts val="0"/>
              </a:spcBef>
            </a:pPr>
            <a:r>
              <a:t>Close tags </a:t>
            </a:r>
          </a:p>
          <a:p>
            <a:pPr lvl="1">
              <a:spcBef>
                <a:spcPts val="0"/>
              </a:spcBef>
            </a:pP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&lt;p&gt;</a:t>
            </a:r>
            <a:r>
              <a:rPr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rPr>
              <a:t>foo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&lt;/p&gt;</a:t>
            </a:r>
            <a:r>
              <a:t> NOT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&lt;p&gt;</a:t>
            </a:r>
            <a:r>
              <a:rPr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rPr>
              <a:t>foo</a:t>
            </a:r>
          </a:p>
          <a:p>
            <a:pPr>
              <a:spcBef>
                <a:spcPts val="0"/>
              </a:spcBef>
            </a:pPr>
            <a:r>
              <a:t>Exceptions </a:t>
            </a:r>
          </a:p>
          <a:p>
            <a:pPr lvl="1">
              <a:spcBef>
                <a:spcPts val="0"/>
              </a:spcBef>
              <a:def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&lt;hr&gt;</a:t>
            </a:r>
          </a:p>
          <a:p>
            <a:pPr lvl="1">
              <a:spcBef>
                <a:spcPts val="0"/>
              </a:spcBef>
              <a:def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&lt;br&gt;</a:t>
            </a:r>
          </a:p>
          <a:p>
            <a:pPr lvl="1">
              <a:spcBef>
                <a:spcPts val="0"/>
              </a:spcBef>
              <a:def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&lt;img&gt;</a:t>
            </a:r>
          </a:p>
          <a:p>
            <a:pPr lvl="1">
              <a:spcBef>
                <a:spcPts val="0"/>
              </a:spcBef>
            </a:pPr>
            <a:r>
              <a:t>In XHTML, you’ll see </a:t>
            </a:r>
            <a:br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&lt;hr /&gt; &lt;br /&gt; &lt;img /&gt;</a:t>
            </a:r>
          </a:p>
          <a:p>
            <a:pPr>
              <a:spcBef>
                <a:spcPts val="0"/>
              </a:spcBef>
            </a:pPr>
            <a:r>
              <a:t>Close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&lt;body&gt;</a:t>
            </a:r>
            <a:r>
              <a:t> and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&lt;html&gt;</a:t>
            </a:r>
            <a:r>
              <a:t> tags with </a:t>
            </a:r>
            <a:br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&lt;/body&gt;</a:t>
            </a:r>
            <a:r>
              <a:t> and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CSS3: AN introduction</a:t>
            </a:r>
          </a:p>
        </p:txBody>
      </p:sp>
      <p:pic>
        <p:nvPicPr>
          <p:cNvPr id="382" name="image12.png"/>
          <p:cNvPicPr>
            <a:picLocks/>
          </p:cNvPicPr>
          <p:nvPr/>
        </p:nvPicPr>
        <p:blipFill>
          <a:blip r:embed="rId2">
            <a:extLst/>
          </a:blip>
          <a:srcRect l="54192" b="3628"/>
          <a:stretch>
            <a:fillRect/>
          </a:stretch>
        </p:blipFill>
        <p:spPr>
          <a:xfrm>
            <a:off x="6019800" y="2059399"/>
            <a:ext cx="4197424" cy="5397501"/>
          </a:xfrm>
          <a:prstGeom prst="rect">
            <a:avLst/>
          </a:prstGeom>
          <a:ln w="12700">
            <a:miter lim="400000"/>
          </a:ln>
          <a:effectLst>
            <a:outerShdw blurRad="381000" dist="25400" dir="2700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CSS: Cascading Style Sheets</a:t>
            </a:r>
          </a:p>
        </p:txBody>
      </p:sp>
      <p:sp>
        <p:nvSpPr>
          <p:cNvPr id="385" name="Shape 385"/>
          <p:cNvSpPr>
            <a:spLocks noGrp="1"/>
          </p:cNvSpPr>
          <p:nvPr>
            <p:ph type="body" sz="half" idx="1"/>
          </p:nvPr>
        </p:nvSpPr>
        <p:spPr>
          <a:xfrm>
            <a:off x="952500" y="2032000"/>
            <a:ext cx="8407400" cy="64643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We can override the browser’s default value for any content with our own. </a:t>
            </a:r>
          </a:p>
          <a:p>
            <a:pPr>
              <a:defRPr sz="4800"/>
            </a:pPr>
            <a:r>
              <a:t>We’ll dive into this next week in a </a:t>
            </a:r>
            <a:br/>
            <a:r>
              <a:t>big way.</a:t>
            </a:r>
          </a:p>
        </p:txBody>
      </p:sp>
      <p:pic>
        <p:nvPicPr>
          <p:cNvPr id="386" name="image12.png"/>
          <p:cNvPicPr>
            <a:picLocks/>
          </p:cNvPicPr>
          <p:nvPr/>
        </p:nvPicPr>
        <p:blipFill>
          <a:blip r:embed="rId2">
            <a:extLst/>
          </a:blip>
          <a:srcRect l="54192" b="3628"/>
          <a:stretch>
            <a:fillRect/>
          </a:stretch>
        </p:blipFill>
        <p:spPr>
          <a:xfrm>
            <a:off x="10845800" y="2605499"/>
            <a:ext cx="4197424" cy="5397501"/>
          </a:xfrm>
          <a:prstGeom prst="rect">
            <a:avLst/>
          </a:prstGeom>
          <a:ln w="12700">
            <a:miter lim="400000"/>
          </a:ln>
          <a:effectLst>
            <a:outerShdw blurRad="381000" dist="25400" dir="2700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Parts of a CSS rule</a:t>
            </a:r>
          </a:p>
        </p:txBody>
      </p:sp>
      <p:sp>
        <p:nvSpPr>
          <p:cNvPr id="389" name="Shape 389"/>
          <p:cNvSpPr>
            <a:spLocks noGrp="1"/>
          </p:cNvSpPr>
          <p:nvPr>
            <p:ph type="body" idx="1"/>
          </p:nvPr>
        </p:nvSpPr>
        <p:spPr>
          <a:xfrm>
            <a:off x="444500" y="2679700"/>
            <a:ext cx="15367000" cy="54737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selector {property: value}</a:t>
            </a:r>
          </a:p>
          <a:p>
            <a:pPr marL="0" lvl="1" indent="0" algn="ctr">
              <a:buSzTx/>
              <a:buNone/>
            </a:pPr>
            <a:r>
              <a:rPr b="1"/>
              <a:t>selector</a:t>
            </a:r>
            <a:r>
              <a:t> is normally the HTML element/tag you  wish to deﬁne </a:t>
            </a:r>
          </a:p>
          <a:p>
            <a:pPr marL="0" lvl="1" indent="0" algn="ctr">
              <a:buSzTx/>
              <a:buNone/>
            </a:pPr>
            <a:r>
              <a:rPr b="1"/>
              <a:t>property</a:t>
            </a:r>
            <a:r>
              <a:t> is the attribute you wish to change </a:t>
            </a:r>
          </a:p>
          <a:p>
            <a:pPr marL="0" lvl="1" indent="0" algn="ctr">
              <a:buSzTx/>
              <a:buNone/>
            </a:pPr>
            <a:r>
              <a:t>each property can take a </a:t>
            </a:r>
            <a:r>
              <a:rPr b="1"/>
              <a:t>value</a:t>
            </a:r>
            <a:r>
              <a:t>. </a:t>
            </a:r>
          </a:p>
          <a:p>
            <a:pPr marL="0" lvl="1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The property and value are separated by a  colon and surrounded by curly braces.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Parts of a CSS rule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idx="1"/>
          </p:nvPr>
        </p:nvSpPr>
        <p:spPr>
          <a:xfrm>
            <a:off x="444500" y="2679700"/>
            <a:ext cx="15367000" cy="54737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dirty="0"/>
              <a:t> selector {property: value}</a:t>
            </a:r>
          </a:p>
          <a:p>
            <a:pPr marL="0" lvl="1" indent="0" algn="ctr">
              <a:buSzTx/>
              <a:buNone/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selector</a:t>
            </a:r>
            <a:r>
              <a:rPr dirty="0"/>
              <a:t> is normally the HTML element/tag you  wish to deﬁne </a:t>
            </a:r>
          </a:p>
          <a:p>
            <a:pPr marL="0" lvl="1" indent="0" algn="ctr">
              <a:buSzTx/>
              <a:buNone/>
            </a:pPr>
            <a:r>
              <a:rPr dirty="0">
                <a:latin typeface="Gill Sans"/>
                <a:ea typeface="Gill Sans"/>
                <a:cs typeface="Gill Sans"/>
                <a:sym typeface="Gill Sans"/>
              </a:rPr>
              <a:t>property</a:t>
            </a:r>
            <a:r>
              <a:rPr dirty="0"/>
              <a:t> is the attribute you wish to change </a:t>
            </a:r>
          </a:p>
          <a:p>
            <a:pPr marL="0" lvl="1" indent="0" algn="ctr">
              <a:buSzTx/>
              <a:buNone/>
            </a:pPr>
            <a:r>
              <a:rPr dirty="0"/>
              <a:t>each property can take a 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value</a:t>
            </a:r>
            <a:r>
              <a:rPr dirty="0"/>
              <a:t>. </a:t>
            </a:r>
          </a:p>
          <a:p>
            <a:pPr marL="0" lvl="1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dirty="0"/>
              <a:t>The property and value are separated by a  colon and surrounded by curly braces.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INTRODUCTIONS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444500" y="1943100"/>
            <a:ext cx="15367000" cy="6629400"/>
          </a:xfrm>
          <a:prstGeom prst="rect">
            <a:avLst/>
          </a:prstGeom>
        </p:spPr>
        <p:txBody>
          <a:bodyPr/>
          <a:lstStyle/>
          <a:p>
            <a:pPr marL="430305" indent="-430305">
              <a:defRPr sz="4800"/>
            </a:pPr>
            <a:r>
              <a:t>Who are you? </a:t>
            </a:r>
          </a:p>
          <a:p>
            <a:pPr marL="430305" indent="-430305">
              <a:defRPr sz="4800"/>
            </a:pPr>
            <a:r>
              <a:t>What do you do now? </a:t>
            </a:r>
          </a:p>
          <a:p>
            <a:pPr marL="430305" indent="-430305">
              <a:defRPr sz="4800"/>
            </a:pPr>
            <a:r>
              <a:t>What do you know now? </a:t>
            </a:r>
          </a:p>
          <a:p>
            <a:pPr marL="430305" indent="-430305">
              <a:defRPr sz="4800"/>
            </a:pPr>
            <a:r>
              <a:t>What’s do you want out of this class?</a:t>
            </a:r>
          </a:p>
        </p:txBody>
      </p:sp>
      <p:pic>
        <p:nvPicPr>
          <p:cNvPr id="199" name="droppedImage.png"/>
          <p:cNvPicPr>
            <a:picLocks noChangeAspect="1"/>
          </p:cNvPicPr>
          <p:nvPr/>
        </p:nvPicPr>
        <p:blipFill>
          <a:blip r:embed="rId2">
            <a:extLst/>
          </a:blip>
          <a:srcRect l="1723" t="18838" r="2626" b="23594"/>
          <a:stretch>
            <a:fillRect/>
          </a:stretch>
        </p:blipFill>
        <p:spPr>
          <a:xfrm>
            <a:off x="9761473" y="2857866"/>
            <a:ext cx="6073749" cy="4386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6" h="21565" extrusionOk="0">
                <a:moveTo>
                  <a:pt x="12444" y="0"/>
                </a:moveTo>
                <a:cubicBezTo>
                  <a:pt x="12253" y="3"/>
                  <a:pt x="12180" y="43"/>
                  <a:pt x="11975" y="183"/>
                </a:cubicBezTo>
                <a:cubicBezTo>
                  <a:pt x="11602" y="439"/>
                  <a:pt x="11227" y="925"/>
                  <a:pt x="10952" y="1512"/>
                </a:cubicBezTo>
                <a:lnTo>
                  <a:pt x="10733" y="1978"/>
                </a:lnTo>
                <a:lnTo>
                  <a:pt x="10189" y="2021"/>
                </a:lnTo>
                <a:cubicBezTo>
                  <a:pt x="9525" y="2073"/>
                  <a:pt x="8412" y="2268"/>
                  <a:pt x="7823" y="2435"/>
                </a:cubicBezTo>
                <a:cubicBezTo>
                  <a:pt x="7583" y="2503"/>
                  <a:pt x="7335" y="2558"/>
                  <a:pt x="7272" y="2558"/>
                </a:cubicBezTo>
                <a:cubicBezTo>
                  <a:pt x="7209" y="2558"/>
                  <a:pt x="6980" y="2451"/>
                  <a:pt x="6762" y="2320"/>
                </a:cubicBezTo>
                <a:cubicBezTo>
                  <a:pt x="5749" y="1706"/>
                  <a:pt x="4789" y="1372"/>
                  <a:pt x="4032" y="1372"/>
                </a:cubicBezTo>
                <a:cubicBezTo>
                  <a:pt x="3632" y="1371"/>
                  <a:pt x="3306" y="1577"/>
                  <a:pt x="3104" y="1957"/>
                </a:cubicBezTo>
                <a:cubicBezTo>
                  <a:pt x="2596" y="2916"/>
                  <a:pt x="2296" y="4610"/>
                  <a:pt x="2400" y="5933"/>
                </a:cubicBezTo>
                <a:cubicBezTo>
                  <a:pt x="2442" y="6464"/>
                  <a:pt x="2588" y="7353"/>
                  <a:pt x="2667" y="7558"/>
                </a:cubicBezTo>
                <a:cubicBezTo>
                  <a:pt x="2744" y="7759"/>
                  <a:pt x="2713" y="8022"/>
                  <a:pt x="2557" y="8462"/>
                </a:cubicBezTo>
                <a:cubicBezTo>
                  <a:pt x="2119" y="9701"/>
                  <a:pt x="1903" y="10965"/>
                  <a:pt x="1902" y="12311"/>
                </a:cubicBezTo>
                <a:cubicBezTo>
                  <a:pt x="1902" y="13172"/>
                  <a:pt x="1891" y="13195"/>
                  <a:pt x="1409" y="13265"/>
                </a:cubicBezTo>
                <a:cubicBezTo>
                  <a:pt x="999" y="13325"/>
                  <a:pt x="363" y="13519"/>
                  <a:pt x="201" y="13636"/>
                </a:cubicBezTo>
                <a:cubicBezTo>
                  <a:pt x="-115" y="13863"/>
                  <a:pt x="-42" y="14218"/>
                  <a:pt x="306" y="14145"/>
                </a:cubicBezTo>
                <a:cubicBezTo>
                  <a:pt x="844" y="14032"/>
                  <a:pt x="1540" y="13920"/>
                  <a:pt x="1710" y="13920"/>
                </a:cubicBezTo>
                <a:cubicBezTo>
                  <a:pt x="1936" y="13920"/>
                  <a:pt x="1916" y="13872"/>
                  <a:pt x="2128" y="14919"/>
                </a:cubicBezTo>
                <a:cubicBezTo>
                  <a:pt x="2344" y="15982"/>
                  <a:pt x="2365" y="15897"/>
                  <a:pt x="1824" y="16170"/>
                </a:cubicBezTo>
                <a:cubicBezTo>
                  <a:pt x="1571" y="16298"/>
                  <a:pt x="1333" y="16438"/>
                  <a:pt x="1296" y="16480"/>
                </a:cubicBezTo>
                <a:cubicBezTo>
                  <a:pt x="1210" y="16580"/>
                  <a:pt x="1210" y="16831"/>
                  <a:pt x="1295" y="16876"/>
                </a:cubicBezTo>
                <a:cubicBezTo>
                  <a:pt x="1331" y="16896"/>
                  <a:pt x="1564" y="16858"/>
                  <a:pt x="1813" y="16790"/>
                </a:cubicBezTo>
                <a:cubicBezTo>
                  <a:pt x="2527" y="16598"/>
                  <a:pt x="2540" y="16601"/>
                  <a:pt x="2733" y="17042"/>
                </a:cubicBezTo>
                <a:cubicBezTo>
                  <a:pt x="2823" y="17248"/>
                  <a:pt x="2987" y="17584"/>
                  <a:pt x="3099" y="17791"/>
                </a:cubicBezTo>
                <a:cubicBezTo>
                  <a:pt x="3312" y="18186"/>
                  <a:pt x="3321" y="18290"/>
                  <a:pt x="3151" y="18435"/>
                </a:cubicBezTo>
                <a:cubicBezTo>
                  <a:pt x="2048" y="19378"/>
                  <a:pt x="1843" y="19610"/>
                  <a:pt x="1866" y="19893"/>
                </a:cubicBezTo>
                <a:cubicBezTo>
                  <a:pt x="1889" y="20177"/>
                  <a:pt x="2079" y="20167"/>
                  <a:pt x="2392" y="19861"/>
                </a:cubicBezTo>
                <a:cubicBezTo>
                  <a:pt x="2756" y="19506"/>
                  <a:pt x="3612" y="18853"/>
                  <a:pt x="3715" y="18853"/>
                </a:cubicBezTo>
                <a:cubicBezTo>
                  <a:pt x="3762" y="18853"/>
                  <a:pt x="3884" y="18946"/>
                  <a:pt x="3985" y="19061"/>
                </a:cubicBezTo>
                <a:cubicBezTo>
                  <a:pt x="4216" y="19323"/>
                  <a:pt x="4744" y="19796"/>
                  <a:pt x="5030" y="19996"/>
                </a:cubicBezTo>
                <a:cubicBezTo>
                  <a:pt x="6145" y="20774"/>
                  <a:pt x="8032" y="21369"/>
                  <a:pt x="9907" y="21533"/>
                </a:cubicBezTo>
                <a:cubicBezTo>
                  <a:pt x="10655" y="21599"/>
                  <a:pt x="11868" y="21558"/>
                  <a:pt x="12764" y="21436"/>
                </a:cubicBezTo>
                <a:cubicBezTo>
                  <a:pt x="15293" y="21091"/>
                  <a:pt x="16950" y="20145"/>
                  <a:pt x="18163" y="18353"/>
                </a:cubicBezTo>
                <a:cubicBezTo>
                  <a:pt x="18405" y="17995"/>
                  <a:pt x="18577" y="17791"/>
                  <a:pt x="18637" y="17791"/>
                </a:cubicBezTo>
                <a:cubicBezTo>
                  <a:pt x="18688" y="17791"/>
                  <a:pt x="19022" y="17960"/>
                  <a:pt x="19378" y="18166"/>
                </a:cubicBezTo>
                <a:cubicBezTo>
                  <a:pt x="20011" y="18533"/>
                  <a:pt x="20135" y="18580"/>
                  <a:pt x="20278" y="18503"/>
                </a:cubicBezTo>
                <a:cubicBezTo>
                  <a:pt x="20374" y="18452"/>
                  <a:pt x="20370" y="18147"/>
                  <a:pt x="20271" y="18025"/>
                </a:cubicBezTo>
                <a:cubicBezTo>
                  <a:pt x="20228" y="17972"/>
                  <a:pt x="19907" y="17730"/>
                  <a:pt x="19557" y="17487"/>
                </a:cubicBezTo>
                <a:cubicBezTo>
                  <a:pt x="19207" y="17244"/>
                  <a:pt x="18908" y="17018"/>
                  <a:pt x="18892" y="16984"/>
                </a:cubicBezTo>
                <a:cubicBezTo>
                  <a:pt x="18877" y="16949"/>
                  <a:pt x="18904" y="16815"/>
                  <a:pt x="18951" y="16685"/>
                </a:cubicBezTo>
                <a:cubicBezTo>
                  <a:pt x="18998" y="16555"/>
                  <a:pt x="19092" y="16224"/>
                  <a:pt x="19159" y="15950"/>
                </a:cubicBezTo>
                <a:cubicBezTo>
                  <a:pt x="19346" y="15182"/>
                  <a:pt x="19331" y="15192"/>
                  <a:pt x="20052" y="15288"/>
                </a:cubicBezTo>
                <a:cubicBezTo>
                  <a:pt x="20759" y="15383"/>
                  <a:pt x="20933" y="15354"/>
                  <a:pt x="20933" y="15136"/>
                </a:cubicBezTo>
                <a:cubicBezTo>
                  <a:pt x="20933" y="15054"/>
                  <a:pt x="20898" y="14962"/>
                  <a:pt x="20855" y="14931"/>
                </a:cubicBezTo>
                <a:cubicBezTo>
                  <a:pt x="20757" y="14862"/>
                  <a:pt x="20082" y="14626"/>
                  <a:pt x="19815" y="14568"/>
                </a:cubicBezTo>
                <a:cubicBezTo>
                  <a:pt x="19545" y="14510"/>
                  <a:pt x="19435" y="14346"/>
                  <a:pt x="19467" y="14053"/>
                </a:cubicBezTo>
                <a:cubicBezTo>
                  <a:pt x="19481" y="13928"/>
                  <a:pt x="19506" y="13552"/>
                  <a:pt x="19523" y="13216"/>
                </a:cubicBezTo>
                <a:cubicBezTo>
                  <a:pt x="19550" y="12687"/>
                  <a:pt x="19566" y="12595"/>
                  <a:pt x="19647" y="12535"/>
                </a:cubicBezTo>
                <a:cubicBezTo>
                  <a:pt x="19707" y="12491"/>
                  <a:pt x="20022" y="12469"/>
                  <a:pt x="20528" y="12477"/>
                </a:cubicBezTo>
                <a:cubicBezTo>
                  <a:pt x="21146" y="12486"/>
                  <a:pt x="21335" y="12470"/>
                  <a:pt x="21403" y="12401"/>
                </a:cubicBezTo>
                <a:cubicBezTo>
                  <a:pt x="21485" y="12317"/>
                  <a:pt x="21485" y="12304"/>
                  <a:pt x="21414" y="12155"/>
                </a:cubicBezTo>
                <a:cubicBezTo>
                  <a:pt x="21316" y="11945"/>
                  <a:pt x="21056" y="11871"/>
                  <a:pt x="20235" y="11819"/>
                </a:cubicBezTo>
                <a:cubicBezTo>
                  <a:pt x="19843" y="11795"/>
                  <a:pt x="19570" y="11750"/>
                  <a:pt x="19545" y="11708"/>
                </a:cubicBezTo>
                <a:cubicBezTo>
                  <a:pt x="19521" y="11669"/>
                  <a:pt x="19480" y="11404"/>
                  <a:pt x="19455" y="11119"/>
                </a:cubicBezTo>
                <a:cubicBezTo>
                  <a:pt x="19400" y="10509"/>
                  <a:pt x="19232" y="9550"/>
                  <a:pt x="19082" y="8990"/>
                </a:cubicBezTo>
                <a:lnTo>
                  <a:pt x="18974" y="8592"/>
                </a:lnTo>
                <a:lnTo>
                  <a:pt x="19115" y="8264"/>
                </a:lnTo>
                <a:cubicBezTo>
                  <a:pt x="19692" y="6933"/>
                  <a:pt x="19556" y="5240"/>
                  <a:pt x="18812" y="4497"/>
                </a:cubicBezTo>
                <a:lnTo>
                  <a:pt x="18615" y="4300"/>
                </a:lnTo>
                <a:lnTo>
                  <a:pt x="18557" y="3695"/>
                </a:lnTo>
                <a:cubicBezTo>
                  <a:pt x="18457" y="2627"/>
                  <a:pt x="18181" y="1523"/>
                  <a:pt x="17882" y="999"/>
                </a:cubicBezTo>
                <a:cubicBezTo>
                  <a:pt x="17623" y="543"/>
                  <a:pt x="17262" y="437"/>
                  <a:pt x="16484" y="587"/>
                </a:cubicBezTo>
                <a:cubicBezTo>
                  <a:pt x="15876" y="704"/>
                  <a:pt x="15258" y="925"/>
                  <a:pt x="14749" y="1210"/>
                </a:cubicBezTo>
                <a:cubicBezTo>
                  <a:pt x="14442" y="1381"/>
                  <a:pt x="14372" y="1402"/>
                  <a:pt x="14342" y="1329"/>
                </a:cubicBezTo>
                <a:cubicBezTo>
                  <a:pt x="14225" y="1036"/>
                  <a:pt x="13749" y="472"/>
                  <a:pt x="13443" y="261"/>
                </a:cubicBezTo>
                <a:cubicBezTo>
                  <a:pt x="13140" y="53"/>
                  <a:pt x="13063" y="27"/>
                  <a:pt x="12684" y="8"/>
                </a:cubicBezTo>
                <a:cubicBezTo>
                  <a:pt x="12585" y="3"/>
                  <a:pt x="12508" y="-1"/>
                  <a:pt x="1244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So!</a:t>
            </a:r>
          </a:p>
        </p:txBody>
      </p:sp>
      <p:sp>
        <p:nvSpPr>
          <p:cNvPr id="395" name="Shape 395"/>
          <p:cNvSpPr/>
          <p:nvPr/>
        </p:nvSpPr>
        <p:spPr>
          <a:xfrm>
            <a:off x="444500" y="2146300"/>
            <a:ext cx="15367000" cy="547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3600"/>
              </a:spcBef>
              <a:buClr>
                <a:srgbClr val="535353"/>
              </a:buClr>
              <a:defRPr sz="4800"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p {font-size: 14px; color: blue;}</a:t>
            </a:r>
          </a:p>
          <a:p>
            <a:pPr lvl="2" indent="0">
              <a:spcBef>
                <a:spcPts val="3600"/>
              </a:spcBef>
              <a:buClr>
                <a:srgbClr val="535353"/>
              </a:buClr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t>All paragraph tags will get a 14px font size</a:t>
            </a:r>
            <a:br/>
            <a:r>
              <a:t>and a color of blue.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FTP</a:t>
            </a:r>
          </a:p>
        </p:txBody>
      </p:sp>
      <p:pic>
        <p:nvPicPr>
          <p:cNvPr id="398" name="1325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1800" y="3454400"/>
            <a:ext cx="2679700" cy="267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FTP APPLICATIONS</a:t>
            </a:r>
          </a:p>
        </p:txBody>
      </p:sp>
      <p:sp>
        <p:nvSpPr>
          <p:cNvPr id="401" name="Shape 401"/>
          <p:cNvSpPr>
            <a:spLocks noGrp="1"/>
          </p:cNvSpPr>
          <p:nvPr>
            <p:ph type="body" sz="quarter" idx="1"/>
          </p:nvPr>
        </p:nvSpPr>
        <p:spPr>
          <a:xfrm>
            <a:off x="812800" y="6731000"/>
            <a:ext cx="14973300" cy="15875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200"/>
            </a:lvl1pPr>
          </a:lstStyle>
          <a:p>
            <a:r>
              <a:t>Cheaply-priced to free. Cyberduck is free, for Mac &amp; Windows.</a:t>
            </a:r>
          </a:p>
        </p:txBody>
      </p:sp>
      <p:sp>
        <p:nvSpPr>
          <p:cNvPr id="402" name="Shape 402"/>
          <p:cNvSpPr/>
          <p:nvPr/>
        </p:nvSpPr>
        <p:spPr>
          <a:xfrm>
            <a:off x="3467100" y="5289550"/>
            <a:ext cx="20701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Cyberduck</a:t>
            </a:r>
          </a:p>
        </p:txBody>
      </p:sp>
      <p:sp>
        <p:nvSpPr>
          <p:cNvPr id="403" name="Shape 403"/>
          <p:cNvSpPr/>
          <p:nvPr/>
        </p:nvSpPr>
        <p:spPr>
          <a:xfrm>
            <a:off x="7137400" y="5283200"/>
            <a:ext cx="12573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Fetch</a:t>
            </a:r>
          </a:p>
        </p:txBody>
      </p:sp>
      <p:sp>
        <p:nvSpPr>
          <p:cNvPr id="404" name="Shape 404"/>
          <p:cNvSpPr/>
          <p:nvPr/>
        </p:nvSpPr>
        <p:spPr>
          <a:xfrm>
            <a:off x="10782300" y="5092699"/>
            <a:ext cx="12573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Transmit</a:t>
            </a:r>
          </a:p>
        </p:txBody>
      </p:sp>
      <p:grpSp>
        <p:nvGrpSpPr>
          <p:cNvPr id="408" name="Group 408"/>
          <p:cNvGrpSpPr/>
          <p:nvPr/>
        </p:nvGrpSpPr>
        <p:grpSpPr>
          <a:xfrm>
            <a:off x="3276600" y="2901561"/>
            <a:ext cx="9220192" cy="2343544"/>
            <a:chOff x="0" y="0"/>
            <a:chExt cx="9220191" cy="2343543"/>
          </a:xfrm>
        </p:grpSpPr>
        <p:pic>
          <p:nvPicPr>
            <p:cNvPr id="405" name="13254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89639" y="0"/>
              <a:ext cx="2189590" cy="2189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png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343546" cy="2343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Transmit_4_icon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30602" y="85530"/>
              <a:ext cx="2189590" cy="2189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File TRANSFER PROTOCOL</a:t>
            </a:r>
          </a:p>
        </p:txBody>
      </p:sp>
      <p:sp>
        <p:nvSpPr>
          <p:cNvPr id="411" name="Shape 411"/>
          <p:cNvSpPr>
            <a:spLocks noGrp="1"/>
          </p:cNvSpPr>
          <p:nvPr>
            <p:ph type="body" idx="1"/>
          </p:nvPr>
        </p:nvSpPr>
        <p:spPr>
          <a:xfrm>
            <a:off x="444500" y="2578100"/>
            <a:ext cx="15367000" cy="5880100"/>
          </a:xfrm>
          <a:prstGeom prst="rect">
            <a:avLst/>
          </a:prstGeom>
        </p:spPr>
        <p:txBody>
          <a:bodyPr/>
          <a:lstStyle/>
          <a:p>
            <a:pPr marL="0" lvl="1" indent="0">
              <a:spcBef>
                <a:spcPts val="2400"/>
              </a:spcBef>
              <a:buSzTx/>
              <a:buNone/>
              <a:defRPr sz="4800"/>
            </a:pPr>
            <a:r>
              <a:t>A nice way of saying, “Put/Get my files on the web”</a:t>
            </a:r>
          </a:p>
          <a:p>
            <a:pPr marL="304800" lvl="1">
              <a:spcBef>
                <a:spcPts val="2400"/>
              </a:spcBef>
            </a:pPr>
            <a:r>
              <a:t>Hostname: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ftp.mortie.net</a:t>
            </a:r>
          </a:p>
          <a:p>
            <a:pPr marL="304800" lvl="1">
              <a:spcBef>
                <a:spcPts val="2400"/>
              </a:spcBef>
            </a:pPr>
            <a:r>
              <a:t>Login:   </a:t>
            </a:r>
            <a:br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  <a:hlinkClick r:id="rId2"/>
              </a:rPr>
              <a:t>svc1@mortie.net</a:t>
            </a:r>
            <a:b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  <a:hlinkClick r:id="rId3"/>
              </a:rPr>
              <a:t>svc2@mortie.net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 </a:t>
            </a:r>
            <a:b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</a:b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  <a:hlinkClick r:id="rId4"/>
              </a:rPr>
              <a:t>svc3@mortie.net</a:t>
            </a:r>
            <a:endParaRPr>
              <a:solidFill>
                <a:srgbClr val="0096FF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marL="304800" lvl="1">
              <a:spcBef>
                <a:spcPts val="2400"/>
              </a:spcBef>
            </a:pPr>
            <a:r>
              <a:t>Password: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svcstudent</a:t>
            </a:r>
          </a:p>
          <a:p>
            <a:pPr>
              <a:spcBef>
                <a:spcPts val="2400"/>
              </a:spcBef>
            </a:pPr>
            <a:r>
              <a:t>Your files will be at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</a:rPr>
              <a:t>mocreate.com/student/*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SITE MAINTENANCE</a:t>
            </a:r>
          </a:p>
        </p:txBody>
      </p:sp>
      <p:sp>
        <p:nvSpPr>
          <p:cNvPr id="414" name="Shape 414"/>
          <p:cNvSpPr>
            <a:spLocks noGrp="1"/>
          </p:cNvSpPr>
          <p:nvPr>
            <p:ph type="body" idx="1"/>
          </p:nvPr>
        </p:nvSpPr>
        <p:spPr>
          <a:xfrm>
            <a:off x="444500" y="2984500"/>
            <a:ext cx="15367000" cy="4229100"/>
          </a:xfrm>
          <a:prstGeom prst="rect">
            <a:avLst/>
          </a:prstGeom>
        </p:spPr>
        <p:txBody>
          <a:bodyPr numCol="2" spcCol="768350"/>
          <a:lstStyle/>
          <a:p>
            <a:pPr marL="0" indent="0">
              <a:buSzTx/>
              <a:buNone/>
              <a:defRPr sz="6400"/>
            </a:pPr>
            <a:r>
              <a:t>1, 2, 3:</a:t>
            </a:r>
          </a:p>
          <a:p>
            <a:pPr lvl="1"/>
            <a:r>
              <a:t>Download affected files from site</a:t>
            </a:r>
          </a:p>
          <a:p>
            <a:pPr lvl="1"/>
            <a:r>
              <a:t>Edit</a:t>
            </a:r>
          </a:p>
          <a:p>
            <a:pPr lvl="1"/>
            <a:r>
              <a:t>Reupload via FTP</a:t>
            </a:r>
          </a:p>
          <a:p>
            <a:pPr marL="0" indent="0">
              <a:buSzTx/>
              <a:buNone/>
              <a:defRPr sz="6400"/>
            </a:pPr>
            <a:r>
              <a:t>Or:</a:t>
            </a:r>
          </a:p>
          <a:p>
            <a:pPr lvl="1"/>
            <a:r>
              <a:t>Keep an up-to-date version locally on your computer</a:t>
            </a:r>
          </a:p>
          <a:p>
            <a:pPr lvl="1"/>
            <a:r>
              <a:t>Upload and overwrite files on FTP as needed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  <p:pic>
        <p:nvPicPr>
          <p:cNvPr id="417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0" y="2501900"/>
            <a:ext cx="9131202" cy="471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NEXT WEEK</a:t>
            </a:r>
          </a:p>
        </p:txBody>
      </p:sp>
      <p:pic>
        <p:nvPicPr>
          <p:cNvPr id="4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4300" y="2326144"/>
            <a:ext cx="4813300" cy="5945333"/>
          </a:xfrm>
          <a:prstGeom prst="rect">
            <a:avLst/>
          </a:prstGeom>
          <a:ln w="12700"/>
        </p:spPr>
      </p:pic>
      <p:sp>
        <p:nvSpPr>
          <p:cNvPr id="421" name="Shape 421"/>
          <p:cNvSpPr/>
          <p:nvPr/>
        </p:nvSpPr>
        <p:spPr>
          <a:xfrm>
            <a:off x="-10716" y="2504810"/>
            <a:ext cx="9652001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6000">
                <a:latin typeface="+mn-lt"/>
                <a:ea typeface="+mn-ea"/>
                <a:cs typeface="+mn-cs"/>
                <a:sym typeface="Helvetica"/>
              </a:defRPr>
            </a:pPr>
            <a:r>
              <a:t>Read Chapter 1-6</a:t>
            </a:r>
          </a:p>
          <a:p>
            <a:pPr lvl="1">
              <a:defRPr sz="60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 lvl="1">
              <a:defRPr sz="6000">
                <a:latin typeface="+mn-lt"/>
                <a:ea typeface="+mn-ea"/>
                <a:cs typeface="+mn-cs"/>
                <a:sym typeface="Helvetica"/>
              </a:defRPr>
            </a:pPr>
            <a:r>
              <a:t>Gather content for your </a:t>
            </a:r>
            <a:br/>
            <a:r>
              <a:t>website project.</a:t>
            </a:r>
          </a:p>
          <a:p>
            <a:pPr lvl="1">
              <a:defRPr sz="6000">
                <a:latin typeface="+mn-lt"/>
                <a:ea typeface="+mn-ea"/>
                <a:cs typeface="+mn-cs"/>
                <a:sym typeface="Helvetica"/>
              </a:defRPr>
            </a:pPr>
            <a:r>
              <a:t>Create a splash page for next week.</a:t>
            </a:r>
          </a:p>
        </p:txBody>
      </p:sp>
      <p:sp>
        <p:nvSpPr>
          <p:cNvPr id="422" name="Shape 422"/>
          <p:cNvSpPr/>
          <p:nvPr/>
        </p:nvSpPr>
        <p:spPr>
          <a:xfrm>
            <a:off x="6922459" y="3517877"/>
            <a:ext cx="3331216" cy="34"/>
          </a:xfrm>
          <a:prstGeom prst="line">
            <a:avLst/>
          </a:prstGeom>
          <a:ln w="50800" cap="rnd">
            <a:solidFill>
              <a:srgbClr val="535353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Whew.</a:t>
            </a:r>
          </a:p>
        </p:txBody>
      </p:sp>
      <p:sp>
        <p:nvSpPr>
          <p:cNvPr id="425" name="Shape 425"/>
          <p:cNvSpPr>
            <a:spLocks noGrp="1"/>
          </p:cNvSpPr>
          <p:nvPr>
            <p:ph type="body" idx="1"/>
          </p:nvPr>
        </p:nvSpPr>
        <p:spPr>
          <a:xfrm>
            <a:off x="444500" y="2705100"/>
            <a:ext cx="15367000" cy="54737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/>
            </a:pPr>
            <a:r>
              <a:t>Email me with any questions during the week</a:t>
            </a:r>
            <a:br/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  <a:hlinkClick r:id="rId2"/>
              </a:rPr>
              <a:t>michael@mocreate.com</a:t>
            </a:r>
            <a:endParaRPr>
              <a:latin typeface="Andale Mono"/>
              <a:ea typeface="Andale Mono"/>
              <a:cs typeface="Andale Mono"/>
              <a:sym typeface="Andale Mono"/>
            </a:endParaRPr>
          </a:p>
          <a:p>
            <a:pPr marL="0" indent="0" algn="ctr">
              <a:buSzTx/>
              <a:buNone/>
              <a:defRPr sz="4800"/>
            </a:pPr>
            <a:endParaRPr>
              <a:latin typeface="Andale Mono"/>
              <a:ea typeface="Andale Mono"/>
              <a:cs typeface="Andale Mono"/>
              <a:sym typeface="Andale Mono"/>
            </a:endParaRPr>
          </a:p>
          <a:p>
            <a:pPr marL="0" indent="0" algn="ctr">
              <a:buSzTx/>
              <a:buNone/>
              <a:defRPr sz="4800"/>
            </a:pPr>
            <a:r>
              <a:t>Visit </a:t>
            </a:r>
            <a:r>
              <a:rPr>
                <a:solidFill>
                  <a:srgbClr val="0096FF"/>
                </a:solidFill>
                <a:latin typeface="Andale Mono"/>
                <a:ea typeface="Andale Mono"/>
                <a:cs typeface="Andale Mono"/>
                <a:sym typeface="Andale Mono"/>
                <a:hlinkClick r:id="rId3"/>
              </a:rPr>
              <a:t>http://mocreate.com/svc</a:t>
            </a:r>
            <a:r>
              <a:t> </a:t>
            </a:r>
            <a:br/>
            <a:r>
              <a:t>for files and additional info</a:t>
            </a:r>
          </a:p>
        </p:txBody>
      </p:sp>
      <p:pic>
        <p:nvPicPr>
          <p:cNvPr id="426" name="thumbnail.jpg"/>
          <p:cNvPicPr>
            <a:picLocks noChangeAspect="1"/>
          </p:cNvPicPr>
          <p:nvPr/>
        </p:nvPicPr>
        <p:blipFill>
          <a:blip r:embed="rId4">
            <a:extLst/>
          </a:blip>
          <a:srcRect l="12364" t="12503" r="12192" b="12150"/>
          <a:stretch>
            <a:fillRect/>
          </a:stretch>
        </p:blipFill>
        <p:spPr>
          <a:xfrm rot="1374327">
            <a:off x="13120294" y="273149"/>
            <a:ext cx="2644724" cy="264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0972" extrusionOk="0">
                <a:moveTo>
                  <a:pt x="10394" y="2"/>
                </a:moveTo>
                <a:cubicBezTo>
                  <a:pt x="9474" y="13"/>
                  <a:pt x="8552" y="72"/>
                  <a:pt x="8164" y="175"/>
                </a:cubicBezTo>
                <a:cubicBezTo>
                  <a:pt x="7832" y="264"/>
                  <a:pt x="7437" y="371"/>
                  <a:pt x="7284" y="412"/>
                </a:cubicBezTo>
                <a:cubicBezTo>
                  <a:pt x="6834" y="531"/>
                  <a:pt x="5658" y="1074"/>
                  <a:pt x="5006" y="1467"/>
                </a:cubicBezTo>
                <a:cubicBezTo>
                  <a:pt x="2442" y="3012"/>
                  <a:pt x="752" y="5477"/>
                  <a:pt x="126" y="8576"/>
                </a:cubicBezTo>
                <a:cubicBezTo>
                  <a:pt x="0" y="9198"/>
                  <a:pt x="-22" y="9653"/>
                  <a:pt x="19" y="10801"/>
                </a:cubicBezTo>
                <a:cubicBezTo>
                  <a:pt x="86" y="12702"/>
                  <a:pt x="390" y="13905"/>
                  <a:pt x="1164" y="15333"/>
                </a:cubicBezTo>
                <a:cubicBezTo>
                  <a:pt x="2003" y="16880"/>
                  <a:pt x="3291" y="18317"/>
                  <a:pt x="4609" y="19177"/>
                </a:cubicBezTo>
                <a:cubicBezTo>
                  <a:pt x="5324" y="19644"/>
                  <a:pt x="6731" y="20350"/>
                  <a:pt x="7173" y="20463"/>
                </a:cubicBezTo>
                <a:cubicBezTo>
                  <a:pt x="8407" y="20778"/>
                  <a:pt x="8764" y="20849"/>
                  <a:pt x="9419" y="20917"/>
                </a:cubicBezTo>
                <a:cubicBezTo>
                  <a:pt x="15972" y="21591"/>
                  <a:pt x="21578" y="16066"/>
                  <a:pt x="20977" y="9525"/>
                </a:cubicBezTo>
                <a:cubicBezTo>
                  <a:pt x="20770" y="7260"/>
                  <a:pt x="19892" y="5216"/>
                  <a:pt x="18394" y="3497"/>
                </a:cubicBezTo>
                <a:cubicBezTo>
                  <a:pt x="17914" y="2946"/>
                  <a:pt x="16526" y="1716"/>
                  <a:pt x="16384" y="1716"/>
                </a:cubicBezTo>
                <a:cubicBezTo>
                  <a:pt x="16349" y="1716"/>
                  <a:pt x="16211" y="1636"/>
                  <a:pt x="16075" y="1540"/>
                </a:cubicBezTo>
                <a:cubicBezTo>
                  <a:pt x="15309" y="997"/>
                  <a:pt x="13972" y="448"/>
                  <a:pt x="12624" y="122"/>
                </a:cubicBezTo>
                <a:cubicBezTo>
                  <a:pt x="12235" y="27"/>
                  <a:pt x="11314" y="-9"/>
                  <a:pt x="10394" y="2"/>
                </a:cubicBezTo>
                <a:close/>
              </a:path>
            </a:pathLst>
          </a:custGeom>
          <a:ln w="12700">
            <a:miter lim="400000"/>
          </a:ln>
          <a:effectLst>
            <a:outerShdw blurRad="127000" dist="76200" dir="2700000" rotWithShape="0">
              <a:srgbClr val="000000">
                <a:alpha val="3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ntermiss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611" y="756845"/>
            <a:ext cx="15016778" cy="7330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SESSION OVERVIEW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0305" indent="-430305">
              <a:spcBef>
                <a:spcPts val="1400"/>
              </a:spcBef>
              <a:defRPr sz="4800"/>
            </a:pPr>
            <a:r>
              <a:t>Components of a basic HTML document, tags</a:t>
            </a:r>
          </a:p>
          <a:p>
            <a:pPr marL="430305" indent="-430305">
              <a:spcBef>
                <a:spcPts val="1400"/>
              </a:spcBef>
              <a:defRPr sz="4800"/>
            </a:pPr>
            <a:r>
              <a:t>File structure and organization, relative vs. absolute filenames</a:t>
            </a:r>
          </a:p>
          <a:p>
            <a:pPr marL="430305" indent="-430305">
              <a:spcBef>
                <a:spcPts val="1400"/>
              </a:spcBef>
              <a:defRPr sz="4800"/>
            </a:pPr>
            <a:r>
              <a:t>Editors and web authoring tools</a:t>
            </a:r>
          </a:p>
          <a:p>
            <a:pPr marL="430305" indent="-430305">
              <a:spcBef>
                <a:spcPts val="1400"/>
              </a:spcBef>
              <a:defRPr sz="4800"/>
            </a:pPr>
            <a:r>
              <a:t>Building a simple web page</a:t>
            </a:r>
          </a:p>
          <a:p>
            <a:pPr marL="430305" indent="-430305">
              <a:spcBef>
                <a:spcPts val="1400"/>
              </a:spcBef>
              <a:defRPr sz="4800"/>
            </a:pPr>
            <a:r>
              <a:t>An introduction to CSS</a:t>
            </a:r>
          </a:p>
          <a:p>
            <a:pPr marL="430305" indent="-430305">
              <a:spcBef>
                <a:spcPts val="1400"/>
              </a:spcBef>
              <a:defRPr sz="4800"/>
            </a:pPr>
            <a:r>
              <a:t>Uploading and maintaining files via FTP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xfrm>
            <a:off x="444500" y="241300"/>
            <a:ext cx="15379700" cy="2882900"/>
          </a:xfrm>
          <a:prstGeom prst="rect">
            <a:avLst/>
          </a:prstGeom>
        </p:spPr>
        <p:txBody>
          <a:bodyPr/>
          <a:lstStyle/>
          <a:p>
            <a:r>
              <a:t>COMPONENTS OF</a:t>
            </a:r>
          </a:p>
          <a:p>
            <a:r>
              <a:t>A BASIC HTML DOCUMENT</a:t>
            </a:r>
          </a:p>
        </p:txBody>
      </p:sp>
      <p:pic>
        <p:nvPicPr>
          <p:cNvPr id="207" name="iEngren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5300" y="2641600"/>
            <a:ext cx="5359400" cy="535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CONTENT, DESIGN &amp; CODE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sz="half" idx="1"/>
          </p:nvPr>
        </p:nvSpPr>
        <p:spPr>
          <a:xfrm>
            <a:off x="990600" y="4940300"/>
            <a:ext cx="13817600" cy="3276600"/>
          </a:xfrm>
          <a:prstGeom prst="rect">
            <a:avLst/>
          </a:prstGeom>
        </p:spPr>
        <p:txBody>
          <a:bodyPr numCol="3" spcCol="690880"/>
          <a:lstStyle/>
          <a:p>
            <a:pPr marL="0" indent="0" algn="ctr">
              <a:buSzTx/>
              <a:buNone/>
              <a:defRPr sz="4800"/>
            </a:pPr>
            <a:r>
              <a:rPr b="1"/>
              <a:t>Content</a:t>
            </a:r>
            <a:r>
              <a:t> is the most important part of any website </a:t>
            </a:r>
          </a:p>
          <a:p>
            <a:pPr marL="0" indent="0" algn="ctr">
              <a:buSzTx/>
              <a:buNone/>
              <a:defRPr sz="4800"/>
            </a:pPr>
            <a:r>
              <a:rPr b="1"/>
              <a:t>Design</a:t>
            </a:r>
            <a:r>
              <a:t> is critical to the best user experience</a:t>
            </a:r>
          </a:p>
          <a:p>
            <a:pPr marL="0" indent="0" algn="ctr">
              <a:buSzTx/>
              <a:buNone/>
              <a:defRPr sz="4800"/>
            </a:pPr>
            <a:r>
              <a:rPr b="1"/>
              <a:t>Code</a:t>
            </a:r>
            <a:r>
              <a:t> is the vehicle that delivers that experience</a:t>
            </a:r>
          </a:p>
        </p:txBody>
      </p:sp>
      <p:pic>
        <p:nvPicPr>
          <p:cNvPr id="211" name="Flat_for_Linux-Edit_Text-27-Edit_Text_256x256.png-256x2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0" y="2000955"/>
            <a:ext cx="2976177" cy="2976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code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2760" y="2315210"/>
            <a:ext cx="2366160" cy="2366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let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1184" y="1816100"/>
            <a:ext cx="3327410" cy="3327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</Words>
  <Application>Microsoft Office PowerPoint</Application>
  <PresentationFormat>Custom</PresentationFormat>
  <Paragraphs>318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Gill Sans</vt:lpstr>
      <vt:lpstr>Gill Sans Light</vt:lpstr>
      <vt:lpstr>Helvetica</vt:lpstr>
      <vt:lpstr>Lucida Grande</vt:lpstr>
      <vt:lpstr>Showroom</vt:lpstr>
      <vt:lpstr>HTML and CSS: Level I </vt:lpstr>
      <vt:lpstr>CLASS OVERVIEW</vt:lpstr>
      <vt:lpstr>CLASS STRUCTURE</vt:lpstr>
      <vt:lpstr>HOMEWORK</vt:lpstr>
      <vt:lpstr>INTRODUCTIONS</vt:lpstr>
      <vt:lpstr>PowerPoint Presentation</vt:lpstr>
      <vt:lpstr>SESSION OVERVIEW</vt:lpstr>
      <vt:lpstr>COMPONENTS OF A BASIC HTML DOCUMENT</vt:lpstr>
      <vt:lpstr>CONTENT, DESIGN &amp; CODE</vt:lpstr>
      <vt:lpstr>THAT, in a diagram</vt:lpstr>
      <vt:lpstr>HTML Overview</vt:lpstr>
      <vt:lpstr>Editing tools and testing environments</vt:lpstr>
      <vt:lpstr>EditING TOOLS</vt:lpstr>
      <vt:lpstr>TESTING</vt:lpstr>
      <vt:lpstr>AND MORE TESTING.</vt:lpstr>
      <vt:lpstr>Validation and Tools</vt:lpstr>
      <vt:lpstr>HTML PAGE STRUCTURE</vt:lpstr>
      <vt:lpstr>Tags</vt:lpstr>
      <vt:lpstr>Starting Document</vt:lpstr>
      <vt:lpstr>DOCTYPE Declaration</vt:lpstr>
      <vt:lpstr>HTML5 and XHTML DOCTYPES</vt:lpstr>
      <vt:lpstr>HTML Declaration</vt:lpstr>
      <vt:lpstr>HEAD Declaration</vt:lpstr>
      <vt:lpstr>Meta tags</vt:lpstr>
      <vt:lpstr>&lt;!-- comments --&gt;</vt:lpstr>
      <vt:lpstr>TITLE element</vt:lpstr>
      <vt:lpstr>BODY element</vt:lpstr>
      <vt:lpstr>Header elements</vt:lpstr>
      <vt:lpstr>Paragraph element</vt:lpstr>
      <vt:lpstr>VALID CODE, BUT.</vt:lpstr>
      <vt:lpstr>Inline elements</vt:lpstr>
      <vt:lpstr>List elements</vt:lpstr>
      <vt:lpstr>Image Element</vt:lpstr>
      <vt:lpstr>Image Element, with Attributes</vt:lpstr>
      <vt:lpstr>Additional elements</vt:lpstr>
      <vt:lpstr>File structure and  naming conventions</vt:lpstr>
      <vt:lpstr>IMPORTANCE OF FILE STRUCTURE</vt:lpstr>
      <vt:lpstr>ORGANIZATION</vt:lpstr>
      <vt:lpstr>INDENTATION</vt:lpstr>
      <vt:lpstr>Relative Pathing</vt:lpstr>
      <vt:lpstr>Absolute Pathing</vt:lpstr>
      <vt:lpstr>BUILDING A SIMPLE WEB PAGE</vt:lpstr>
      <vt:lpstr>LinkING with the ANCHOR TAG</vt:lpstr>
      <vt:lpstr>Some &lt;a&gt;ttributes</vt:lpstr>
      <vt:lpstr>RULES OF THE ROAD</vt:lpstr>
      <vt:lpstr>CSS3: AN introduction</vt:lpstr>
      <vt:lpstr>CSS: Cascading Style Sheets</vt:lpstr>
      <vt:lpstr>Parts of a CSS rule</vt:lpstr>
      <vt:lpstr>Parts of a CSS rule</vt:lpstr>
      <vt:lpstr>So!</vt:lpstr>
      <vt:lpstr>FTP</vt:lpstr>
      <vt:lpstr>FTP APPLICATIONS</vt:lpstr>
      <vt:lpstr>File TRANSFER PROTOCOL</vt:lpstr>
      <vt:lpstr>SITE MAINTENANCE</vt:lpstr>
      <vt:lpstr>QUESTIONS?</vt:lpstr>
      <vt:lpstr>FOR NEXT WEEK</vt:lpstr>
      <vt:lpstr>Whew.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and CSS: Level I </dc:title>
  <dc:creator>Rebeckah Johnson</dc:creator>
  <cp:lastModifiedBy>Rebeckah Johnson</cp:lastModifiedBy>
  <cp:revision>1</cp:revision>
  <dcterms:modified xsi:type="dcterms:W3CDTF">2017-02-04T01:06:07Z</dcterms:modified>
</cp:coreProperties>
</file>